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73DDE-F3E9-43EE-A419-D830FA22FE5D}" type="datetimeFigureOut">
              <a:rPr lang="ru-RU" smtClean="0"/>
              <a:t>12.12.2019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E1742-6A27-4888-9A37-B5C1D31E8D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73DDE-F3E9-43EE-A419-D830FA22FE5D}" type="datetimeFigureOut">
              <a:rPr lang="ru-RU" smtClean="0"/>
              <a:t>12.12.2019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E1742-6A27-4888-9A37-B5C1D31E8D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73DDE-F3E9-43EE-A419-D830FA22FE5D}" type="datetimeFigureOut">
              <a:rPr lang="ru-RU" smtClean="0"/>
              <a:t>12.12.2019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E1742-6A27-4888-9A37-B5C1D31E8D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73DDE-F3E9-43EE-A419-D830FA22FE5D}" type="datetimeFigureOut">
              <a:rPr lang="ru-RU" smtClean="0"/>
              <a:t>12.12.2019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E1742-6A27-4888-9A37-B5C1D31E8D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73DDE-F3E9-43EE-A419-D830FA22FE5D}" type="datetimeFigureOut">
              <a:rPr lang="ru-RU" smtClean="0"/>
              <a:t>12.12.2019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E1742-6A27-4888-9A37-B5C1D31E8D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73DDE-F3E9-43EE-A419-D830FA22FE5D}" type="datetimeFigureOut">
              <a:rPr lang="ru-RU" smtClean="0"/>
              <a:t>12.12.2019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E1742-6A27-4888-9A37-B5C1D31E8D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73DDE-F3E9-43EE-A419-D830FA22FE5D}" type="datetimeFigureOut">
              <a:rPr lang="ru-RU" smtClean="0"/>
              <a:t>12.12.2019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E1742-6A27-4888-9A37-B5C1D31E8D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73DDE-F3E9-43EE-A419-D830FA22FE5D}" type="datetimeFigureOut">
              <a:rPr lang="ru-RU" smtClean="0"/>
              <a:t>12.12.2019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E1742-6A27-4888-9A37-B5C1D31E8D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73DDE-F3E9-43EE-A419-D830FA22FE5D}" type="datetimeFigureOut">
              <a:rPr lang="ru-RU" smtClean="0"/>
              <a:t>12.12.2019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E1742-6A27-4888-9A37-B5C1D31E8D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73DDE-F3E9-43EE-A419-D830FA22FE5D}" type="datetimeFigureOut">
              <a:rPr lang="ru-RU" smtClean="0"/>
              <a:t>12.12.2019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E1742-6A27-4888-9A37-B5C1D31E8D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73DDE-F3E9-43EE-A419-D830FA22FE5D}" type="datetimeFigureOut">
              <a:rPr lang="ru-RU" smtClean="0"/>
              <a:t>12.12.2019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E1742-6A27-4888-9A37-B5C1D31E8D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73DDE-F3E9-43EE-A419-D830FA22FE5D}" type="datetimeFigureOut">
              <a:rPr lang="ru-RU" smtClean="0"/>
              <a:t>12.12.2019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5E1742-6A27-4888-9A37-B5C1D31E8D9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285861"/>
            <a:ext cx="7772400" cy="231459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КОМПЛЕКСНЫЕ СИСТЕМЫ ОБЕСПЕЧЕНИЯ БЕЗОПАСНОСТИ И ИНФОРМИРОВАНИЯ НА ТРАНСПОРТЕ</a:t>
            </a:r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Z:\Архив файлов УТ\Фото\logo (1)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4000504"/>
            <a:ext cx="3071834" cy="1171137"/>
          </a:xfrm>
          <a:prstGeom prst="rect">
            <a:avLst/>
          </a:prstGeom>
          <a:noFill/>
        </p:spPr>
      </p:pic>
      <p:pic>
        <p:nvPicPr>
          <p:cNvPr id="1027" name="Picture 3" descr="Z:\Архив файлов УТ\Разное\0a136fc5c86b9677333e40fcf2aaf2e9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8" y="4000504"/>
            <a:ext cx="3357586" cy="11006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Возможности системы видеонаблюдения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100" dirty="0" smtClean="0"/>
              <a:t>Анализ событий на борту транспортного средства</a:t>
            </a:r>
          </a:p>
          <a:p>
            <a:r>
              <a:rPr lang="ru-RU" sz="1100" dirty="0" smtClean="0"/>
              <a:t>Выявление объективных причин аварий и других нештатных ситуаций</a:t>
            </a:r>
          </a:p>
          <a:p>
            <a:r>
              <a:rPr lang="ru-RU" sz="1100" dirty="0" smtClean="0"/>
              <a:t>Отображение местоположения транспортного средства на карте, контроль выезда транспорта за пределы рабочей зоны</a:t>
            </a:r>
          </a:p>
          <a:p>
            <a:r>
              <a:rPr lang="ru-RU" sz="1100" dirty="0" smtClean="0"/>
              <a:t>Возможность получения информации с датчиков уровня топлива, температуры, задымления, ADAS</a:t>
            </a:r>
          </a:p>
          <a:p>
            <a:r>
              <a:rPr lang="ru-RU" sz="1100" dirty="0" smtClean="0"/>
              <a:t>Оповещение об экстренных ситуациях, возможность связаться с диспетчером для получения оперативной помощи</a:t>
            </a:r>
          </a:p>
          <a:p>
            <a:r>
              <a:rPr lang="ru-RU" sz="1100" dirty="0" smtClean="0"/>
              <a:t> Система помощи, контроль соблюдения ПДД, скоростного режима, безопасность вождения усталости водителя</a:t>
            </a:r>
          </a:p>
          <a:p>
            <a:r>
              <a:rPr lang="ru-RU" sz="1100" dirty="0" smtClean="0"/>
              <a:t>Оптимизация распределения автобусов на маршрутах</a:t>
            </a:r>
          </a:p>
          <a:p>
            <a:r>
              <a:rPr lang="ru-RU" sz="1100" dirty="0" smtClean="0"/>
              <a:t>Оценка экономической эффективности каждого транспортного средства</a:t>
            </a:r>
            <a:endParaRPr lang="ru-RU" sz="1100" dirty="0"/>
          </a:p>
        </p:txBody>
      </p:sp>
      <p:pic>
        <p:nvPicPr>
          <p:cNvPr id="5" name="Picture 2" descr="Z:\Архив файлов УТ\Фото\logo (1)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5929330"/>
            <a:ext cx="1643074" cy="626422"/>
          </a:xfrm>
          <a:prstGeom prst="rect">
            <a:avLst/>
          </a:prstGeom>
          <a:noFill/>
        </p:spPr>
      </p:pic>
      <p:pic>
        <p:nvPicPr>
          <p:cNvPr id="6" name="Picture 3" descr="Z:\Архив файлов УТ\Разное\0a136fc5c86b9677333e40fcf2aaf2e9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43702" y="5929330"/>
            <a:ext cx="2214578" cy="72597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Видеонаблюдение на транспорте. Законодательство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1100" b="1" dirty="0" smtClean="0">
                <a:solidFill>
                  <a:srgbClr val="92D050"/>
                </a:solidFill>
              </a:rPr>
              <a:t>СИСТЕМАМИ ВИДЕОНАБЛЮДЕНИЯ ДОЛЖНЫ БЫТЬ ОСНАЩЕНЫ ТРАНСПОРТНЫЕ СРЕДСТВА,ИСПОЛЬЗУЕМЫЕ ДЛЯ РЕГУЛЯРНОЙ И ЗАКАЗНОЙ ПЕРЕВОЗКИ ПАССАЖИРОВ И БАГАЖА ИЛИ ОПАСНЫХ ГРУЗОВ*. ФЗ-16 ОТ 09.02.2007 «О ТРАНСПОРТНОЙ БЕЗОПАСНОСТИ»: - автомобили, используемые для осуществления регулярной перевозки пассажиров и багажа, - для перевозки пассажиров и багажа по заказу; - транспортные средства, используемые для перевозки опасных грузов.</a:t>
            </a:r>
          </a:p>
          <a:p>
            <a:pPr>
              <a:buNone/>
            </a:pPr>
            <a:endParaRPr lang="ru-RU" sz="1100" dirty="0"/>
          </a:p>
          <a:p>
            <a:pPr>
              <a:buNone/>
            </a:pPr>
            <a:endParaRPr lang="ru-RU" sz="1100" dirty="0" smtClean="0"/>
          </a:p>
          <a:p>
            <a:pPr>
              <a:buNone/>
            </a:pPr>
            <a:r>
              <a:rPr lang="ru-RU" sz="1100" b="1" dirty="0" smtClean="0">
                <a:solidFill>
                  <a:srgbClr val="92D050"/>
                </a:solidFill>
              </a:rPr>
              <a:t>Постановление Правительства РФ № 924 от 14.09.2016 г. </a:t>
            </a:r>
            <a:r>
              <a:rPr lang="ru-RU" sz="1100" b="1" dirty="0" smtClean="0">
                <a:solidFill>
                  <a:schemeClr val="accent1">
                    <a:lumMod val="50000"/>
                  </a:schemeClr>
                </a:solidFill>
              </a:rPr>
              <a:t>Оснащению аппаратурой </a:t>
            </a:r>
            <a:r>
              <a:rPr lang="ru-RU" sz="1100" b="1" dirty="0" err="1" smtClean="0">
                <a:solidFill>
                  <a:schemeClr val="accent1">
                    <a:lumMod val="50000"/>
                  </a:schemeClr>
                </a:solidFill>
              </a:rPr>
              <a:t>видеообнаружения</a:t>
            </a:r>
            <a:r>
              <a:rPr lang="ru-RU" sz="1100" b="1" dirty="0" smtClean="0">
                <a:solidFill>
                  <a:schemeClr val="accent1">
                    <a:lumMod val="50000"/>
                  </a:schemeClr>
                </a:solidFill>
              </a:rPr>
              <a:t> объектов в кабине ТС подлежат транспортные средства 1, 2, 3 категорий (п. 20, </a:t>
            </a:r>
            <a:r>
              <a:rPr lang="ru-RU" sz="1100" b="1" dirty="0" err="1" smtClean="0">
                <a:solidFill>
                  <a:schemeClr val="accent1">
                    <a:lumMod val="50000"/>
                  </a:schemeClr>
                </a:solidFill>
              </a:rPr>
              <a:t>п</a:t>
            </a:r>
            <a:r>
              <a:rPr lang="ru-RU" sz="1100" b="1" dirty="0" smtClean="0">
                <a:solidFill>
                  <a:schemeClr val="accent1">
                    <a:lumMod val="50000"/>
                  </a:schemeClr>
                </a:solidFill>
              </a:rPr>
              <a:t> 23, </a:t>
            </a:r>
            <a:r>
              <a:rPr lang="ru-RU" sz="1100" b="1" dirty="0" err="1" smtClean="0">
                <a:solidFill>
                  <a:schemeClr val="accent1">
                    <a:lumMod val="50000"/>
                  </a:schemeClr>
                </a:solidFill>
              </a:rPr>
              <a:t>п</a:t>
            </a:r>
            <a:r>
              <a:rPr lang="ru-RU" sz="1100" b="1" dirty="0" smtClean="0">
                <a:solidFill>
                  <a:schemeClr val="accent1">
                    <a:lumMod val="50000"/>
                  </a:schemeClr>
                </a:solidFill>
              </a:rPr>
              <a:t> 26). Приказ Минтранса России от 21.02.2011 N 62 выделяет три категории транспортных средств.</a:t>
            </a:r>
          </a:p>
          <a:p>
            <a:pPr>
              <a:buNone/>
            </a:pPr>
            <a:endParaRPr lang="ru-RU" sz="11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sz="1100" b="1" dirty="0" smtClean="0">
                <a:solidFill>
                  <a:srgbClr val="92D050"/>
                </a:solidFill>
              </a:rPr>
              <a:t>Постановление Правительства РФ № 969 от 26.09.2016 г</a:t>
            </a:r>
            <a:r>
              <a:rPr lang="ru-RU" sz="1100" b="1" dirty="0" smtClean="0">
                <a:solidFill>
                  <a:schemeClr val="accent1">
                    <a:lumMod val="50000"/>
                  </a:schemeClr>
                </a:solidFill>
              </a:rPr>
              <a:t>.: «Об утверждении требований к функциональным свойствам технических средств обеспечения транспортной безопасности и Правил обязательной сертификации технических средств обеспечения транспортной безопасности»: разрешение изображения не менее 1000х1200 пикселей, цикличность времени записи – не менее 24 часов, хранение данных – не менее 1 месяца.</a:t>
            </a:r>
          </a:p>
          <a:p>
            <a:pPr>
              <a:buNone/>
            </a:pPr>
            <a:endParaRPr lang="ru-RU" sz="11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sz="1100" b="1" dirty="0" smtClean="0">
                <a:solidFill>
                  <a:srgbClr val="92D050"/>
                </a:solidFill>
              </a:rPr>
              <a:t>Постановление Правительства РФ № 1097 от 24.10.2014</a:t>
            </a:r>
            <a:r>
              <a:rPr lang="ru-RU" sz="1100" b="1" dirty="0" smtClean="0">
                <a:solidFill>
                  <a:schemeClr val="accent1">
                    <a:lumMod val="50000"/>
                  </a:schemeClr>
                </a:solidFill>
              </a:rPr>
              <a:t>: Закреплено требование об оснащении учебных транспортных средств (автомобили, используемые при проведении практических экзаменов средствами аудио- и </a:t>
            </a:r>
            <a:r>
              <a:rPr lang="ru-RU" sz="1100" b="1" dirty="0" err="1" smtClean="0">
                <a:solidFill>
                  <a:schemeClr val="accent1">
                    <a:lumMod val="50000"/>
                  </a:schemeClr>
                </a:solidFill>
              </a:rPr>
              <a:t>видеорегистрации</a:t>
            </a:r>
            <a:r>
              <a:rPr lang="ru-RU" sz="1100" b="1" dirty="0" smtClean="0">
                <a:solidFill>
                  <a:schemeClr val="accent1">
                    <a:lumMod val="50000"/>
                  </a:schemeClr>
                </a:solidFill>
              </a:rPr>
              <a:t> процесса проведения практических экзаменов).</a:t>
            </a:r>
          </a:p>
          <a:p>
            <a:pPr>
              <a:buNone/>
            </a:pPr>
            <a:endParaRPr lang="ru-RU" sz="11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sz="1100" b="1" dirty="0" smtClean="0">
                <a:solidFill>
                  <a:schemeClr val="accent1">
                    <a:lumMod val="50000"/>
                  </a:schemeClr>
                </a:solidFill>
              </a:rPr>
              <a:t>*за исключением легковых ТС осуществляющих заказные перевозки; ТС, осуществляющих заказные перевозки в сфере ритуальных услуг; автобусы, используемые для перевозки учащихся от места обучения до места проживания и обратно на безвозмездной основе; а также за исключением прицепов, полуприцепов, используемых для перевозки опасных грузов.</a:t>
            </a:r>
            <a:endParaRPr lang="ru-RU" sz="11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5" name="Picture 2" descr="Z:\Архив файлов УТ\Фото\logo (1)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5929330"/>
            <a:ext cx="1643074" cy="626422"/>
          </a:xfrm>
          <a:prstGeom prst="rect">
            <a:avLst/>
          </a:prstGeom>
          <a:noFill/>
        </p:spPr>
      </p:pic>
      <p:pic>
        <p:nvPicPr>
          <p:cNvPr id="6" name="Picture 3" descr="Z:\Архив файлов УТ\Разное\0a136fc5c86b9677333e40fcf2aaf2e9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43702" y="5929330"/>
            <a:ext cx="2214578" cy="72597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157161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</a:rPr>
              <a:t>Согласно Постановлению Правительства № 969 используемые на транспорте видеорегистраторы, видеокамеры и программное обеспечение должны быть сертифицированы в ФКУ НПО «СТИС» МВД России.</a:t>
            </a:r>
            <a:endParaRPr lang="ru-RU" sz="1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3357562"/>
            <a:ext cx="8229600" cy="231140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     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Ответственность перевозчика за невыполнение законов: АДМИНИСТРАТИВНАЯ ОТВЕТСТВЕННОСТЬ (СТАТЬЯ 11.15.1 КОАП РФ): ШТРАФ </a:t>
            </a:r>
            <a:r>
              <a:rPr lang="ru-RU" sz="2000" b="1" dirty="0" smtClean="0">
                <a:solidFill>
                  <a:srgbClr val="92D050"/>
                </a:solidFill>
              </a:rPr>
              <a:t>до 100 000 рублей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ИЛИ АДМИНИСТРАТИВНОЕ ПРИОСТАНОВЛЕНИЕ ДЕЯТЕЛЬНОСТИ ОРГАНИЗАЦИИ </a:t>
            </a:r>
            <a:r>
              <a:rPr lang="ru-RU" sz="2000" b="1" dirty="0" smtClean="0">
                <a:solidFill>
                  <a:srgbClr val="92D050"/>
                </a:solidFill>
              </a:rPr>
              <a:t>НА СРОК ДО 90 СУТОК УГОЛОВНАЯ ОТВЕТСТВЕННОСТЬ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 (СТАТЬЯ 263.1 УГОЛОВНОГО КОДЕКСА РФ): ОТ ШТРАФА ДО ЛИШЕНИЯ СВОБОДЫ НА СРОК </a:t>
            </a:r>
            <a:r>
              <a:rPr lang="ru-RU" sz="2000" b="1" dirty="0" smtClean="0">
                <a:solidFill>
                  <a:srgbClr val="92D050"/>
                </a:solidFill>
              </a:rPr>
              <a:t>от 5 до 8 лет</a:t>
            </a:r>
            <a:endParaRPr lang="ru-RU" sz="2000" b="1" dirty="0">
              <a:solidFill>
                <a:srgbClr val="92D050"/>
              </a:solidFill>
            </a:endParaRPr>
          </a:p>
        </p:txBody>
      </p:sp>
      <p:pic>
        <p:nvPicPr>
          <p:cNvPr id="11268" name="Picture 4" descr="https://www.molbulak.ru/upload/medialibrary/fbe/imeete-pravo-rabota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14678" y="1357298"/>
            <a:ext cx="2786082" cy="1809321"/>
          </a:xfrm>
          <a:prstGeom prst="rect">
            <a:avLst/>
          </a:prstGeom>
          <a:noFill/>
        </p:spPr>
      </p:pic>
      <p:pic>
        <p:nvPicPr>
          <p:cNvPr id="9" name="Picture 2" descr="Z:\Архив файлов УТ\Фото\logo (1)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5929330"/>
            <a:ext cx="1643074" cy="626422"/>
          </a:xfrm>
          <a:prstGeom prst="rect">
            <a:avLst/>
          </a:prstGeom>
          <a:noFill/>
        </p:spPr>
      </p:pic>
      <p:pic>
        <p:nvPicPr>
          <p:cNvPr id="10" name="Picture 3" descr="Z:\Архив файлов УТ\Разное\0a136fc5c86b9677333e40fcf2aaf2e9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43702" y="5929330"/>
            <a:ext cx="2214578" cy="72597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157161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2" descr="Z:\Архив файлов УТ\Фото\logo (1)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5929330"/>
            <a:ext cx="1643074" cy="626422"/>
          </a:xfrm>
          <a:prstGeom prst="rect">
            <a:avLst/>
          </a:prstGeom>
          <a:noFill/>
        </p:spPr>
      </p:pic>
      <p:pic>
        <p:nvPicPr>
          <p:cNvPr id="6" name="Picture 3" descr="Z:\Архив файлов УТ\Разное\0a136fc5c86b9677333e40fcf2aaf2e9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43702" y="5929330"/>
            <a:ext cx="2214578" cy="72597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   Факторы и основания комплектации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</a:rPr>
              <a:t>Комплектация и места размещения элементов системы видеонаблюдения зависят от автопарка, деятельности Перевозчика и законодательных требований: - тип перевозок (пассажирские, опасные грузы по ДОПОГ, учебные, грузовые и т.д.) - модификация транспортных средств (модели авто, количество дверей, в том числе запасных, местонахождение моторного отсека) - дополнительные технические требования Заказчика и специфика его деятельности (предоставление точек доступа </a:t>
            </a:r>
            <a:r>
              <a:rPr lang="ru-RU" sz="1800" dirty="0" err="1" smtClean="0">
                <a:solidFill>
                  <a:schemeClr val="accent1">
                    <a:lumMod val="50000"/>
                  </a:schemeClr>
                </a:solidFill>
              </a:rPr>
              <a:t>Wi-Fi</a:t>
            </a:r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</a:rPr>
              <a:t> в салоне, дополнительный контроль манипуляций водителей с топливом, и др.). </a:t>
            </a:r>
          </a:p>
          <a:p>
            <a:endParaRPr lang="ru-RU" sz="18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ru-RU" sz="1400" b="1" dirty="0" smtClean="0">
                <a:solidFill>
                  <a:srgbClr val="92D050"/>
                </a:solidFill>
              </a:rPr>
              <a:t>В зависимости от типа перевозок и категорирования транспортного средства минимальный комплект состоит из:</a:t>
            </a:r>
          </a:p>
          <a:p>
            <a:pPr algn="ctr">
              <a:buNone/>
            </a:pPr>
            <a:endParaRPr lang="ru-RU" sz="14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buNone/>
            </a:pPr>
            <a:endParaRPr lang="ru-RU" sz="1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42844" y="4643454"/>
            <a:ext cx="328614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 algn="ctr">
              <a:spcBef>
                <a:spcPct val="0"/>
              </a:spcBef>
            </a:pPr>
            <a:r>
              <a:rPr kumimoji="0" lang="ru-RU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</a:t>
            </a:r>
            <a:r>
              <a:rPr lang="ru-RU" sz="6000" dirty="0" smtClean="0">
                <a:solidFill>
                  <a:schemeClr val="accent1">
                    <a:lumMod val="50000"/>
                  </a:schemeClr>
                </a:solidFill>
              </a:rPr>
              <a:t>Нескольких видеокамер, обеспечивающих запись видео в наиболее важных точках (передняя камера, кабина, цистерна, наливной узел, моторный отсек).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400" b="1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3071802" y="4714892"/>
            <a:ext cx="328614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/>
          <a:p>
            <a:pPr algn="ctr">
              <a:buNone/>
            </a:pP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</a:t>
            </a:r>
            <a:r>
              <a:rPr lang="ru-RU" sz="4000" dirty="0" err="1" smtClean="0">
                <a:solidFill>
                  <a:schemeClr val="accent1">
                    <a:lumMod val="50000"/>
                  </a:schemeClr>
                </a:solidFill>
              </a:rPr>
              <a:t>Видеорегистратора</a:t>
            </a:r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</a:rPr>
              <a:t> (количество каналов соответствует числу устанавливаемых камер)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400" b="1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5857852" y="4857768"/>
            <a:ext cx="328614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/>
          <a:p>
            <a:pPr algn="ctr"/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</a:t>
            </a:r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</a:rPr>
              <a:t>Монитор для вывода информации с камер в режиме реального времени.</a:t>
            </a:r>
            <a:endParaRPr lang="ru-RU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buNone/>
            </a:pPr>
            <a:endParaRPr lang="ru-RU" sz="4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400" b="1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157161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2" descr="Z:\Архив файлов УТ\Фото\logo (1)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5929330"/>
            <a:ext cx="1643074" cy="626422"/>
          </a:xfrm>
          <a:prstGeom prst="rect">
            <a:avLst/>
          </a:prstGeom>
          <a:noFill/>
        </p:spPr>
      </p:pic>
      <p:pic>
        <p:nvPicPr>
          <p:cNvPr id="6" name="Picture 3" descr="Z:\Архив файлов УТ\Разное\0a136fc5c86b9677333e40fcf2aaf2e9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43702" y="5929330"/>
            <a:ext cx="2214578" cy="72597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92D050"/>
                </a:solidFill>
              </a:rPr>
              <a:t>Преимущества системы видеонаблюдения </a:t>
            </a:r>
            <a:endParaRPr lang="ru-RU" b="1" dirty="0">
              <a:solidFill>
                <a:srgbClr val="92D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</a:rPr>
              <a:t>Видеорегистратор, камеры и программное обеспечение сертифицированы в соответствии со всеми требованиями разделов V и VII Постановления Правительства №969; Видеорегистратор в антивандальном исполнении с возможностью приема до 12-ти потоков видеоданных с AHD и IP-видеокамер, устанавливаемых на ТС; Суперконденсаторы на плате видеорегистратора позволяют увеличить срок служб</a:t>
            </a:r>
          </a:p>
          <a:p>
            <a:endParaRPr lang="ru-RU" sz="1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ru-RU" sz="1600" b="1" dirty="0" smtClean="0">
                <a:solidFill>
                  <a:srgbClr val="92D050"/>
                </a:solidFill>
              </a:rPr>
              <a:t>Широкий выбор сертифицированных видеокамер со степенью защиты IP 67: </a:t>
            </a:r>
            <a:r>
              <a:rPr lang="ru-RU" sz="1600" b="1" dirty="0" err="1" smtClean="0">
                <a:solidFill>
                  <a:srgbClr val="92D050"/>
                </a:solidFill>
              </a:rPr>
              <a:t>ы</a:t>
            </a:r>
            <a:r>
              <a:rPr lang="ru-RU" sz="1600" b="1" dirty="0" smtClean="0">
                <a:solidFill>
                  <a:srgbClr val="92D050"/>
                </a:solidFill>
              </a:rPr>
              <a:t> регистратора и носителя информации. </a:t>
            </a:r>
            <a:endParaRPr lang="ru-RU" sz="1600" b="1" dirty="0">
              <a:solidFill>
                <a:srgbClr val="92D050"/>
              </a:solidFill>
            </a:endParaRPr>
          </a:p>
        </p:txBody>
      </p:sp>
      <p:sp>
        <p:nvSpPr>
          <p:cNvPr id="17410" name="AutoShape 2" descr="https://www.nexcom.com.tw/FilData/getimg/b4237552-c025-4446-b6c9-e61441979424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7412" name="Picture 4" descr="https://videoprom.su/wp-content/uploads/2018/07/%D0%B2%D0%B8%D0%B4%D0%B5%D0%BE%D0%BA%D0%B0%D0%BC%D0%B5%D1%80%D1%8B-2-1024x768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86050" y="4000504"/>
            <a:ext cx="3357586" cy="251818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285860"/>
            <a:ext cx="9144000" cy="557214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2" descr="Z:\Архив файлов УТ\Фото\logo (1)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5929330"/>
            <a:ext cx="1643074" cy="626422"/>
          </a:xfrm>
          <a:prstGeom prst="rect">
            <a:avLst/>
          </a:prstGeom>
          <a:noFill/>
        </p:spPr>
      </p:pic>
      <p:pic>
        <p:nvPicPr>
          <p:cNvPr id="6" name="Picture 3" descr="Z:\Архив файлов УТ\Разное\0a136fc5c86b9677333e40fcf2aaf2e9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43702" y="5929330"/>
            <a:ext cx="2214578" cy="72597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92D050"/>
                </a:solidFill>
              </a:rPr>
              <a:t>Преимущества системы видеонаблюдения СЕРТИФИЦИРОВАННОЕ ПРОГРАММНОЕ ОБЕСПЕЧЕНИЕ ПОЗВОЛЯЕТ:</a:t>
            </a:r>
            <a:endParaRPr lang="ru-RU" sz="2000" b="1" dirty="0">
              <a:solidFill>
                <a:srgbClr val="92D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43414" y="2171705"/>
            <a:ext cx="4972056" cy="3043245"/>
          </a:xfrm>
        </p:spPr>
        <p:txBody>
          <a:bodyPr/>
          <a:lstStyle/>
          <a:p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Просматривать видео онлайн; Отслеживать местоположение ТС на электронной карте; Просматривать и контролировать состояния ТС; Получать фотоснимки; Искать и загружать видео; Отслеживать статистику срабатывания тревог в режиме реального времени; Просматривать профиля водителя; Просматривать данные и статистику пассажиропотока.</a:t>
            </a:r>
            <a:endParaRPr lang="ru-RU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142844" y="4929198"/>
            <a:ext cx="8715436" cy="10715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ru-RU" sz="1600" dirty="0" smtClean="0">
                <a:solidFill>
                  <a:srgbClr val="92D050"/>
                </a:solidFill>
              </a:rPr>
              <a:t>Возможность доработки программного обеспечения, в том числе на основе открытого API.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Различный функционал: от минимального до индивидуального по ТЗ Заказчика. Предпродажное тестирование оборудования под нагрузкой. Гарантия на оборудование - 12 месяцев. Сертификация производства ISO 9001. </a:t>
            </a:r>
            <a:endParaRPr kumimoji="0" lang="ru-RU" sz="1600" b="0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9458" name="Picture 2" descr="http://www.citybus-expo.ru/sites/default/files/%D0%BA%D0%B0%D0%BC%D0%B5%D1%80%D1%8B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20" y="1643050"/>
            <a:ext cx="4143404" cy="309926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6" name="Picture 16" descr="http://www.mosgortrans.ru/fileadmin/passenger/safety/safety-glonas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3000372"/>
            <a:ext cx="5572164" cy="3268427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0" y="0"/>
            <a:ext cx="9144000" cy="157161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Picture 2" descr="Z:\Архив файлов УТ\Фото\logo (1)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5929330"/>
            <a:ext cx="1643074" cy="626422"/>
          </a:xfrm>
          <a:prstGeom prst="rect">
            <a:avLst/>
          </a:prstGeom>
          <a:noFill/>
        </p:spPr>
      </p:pic>
      <p:pic>
        <p:nvPicPr>
          <p:cNvPr id="13" name="Picture 3" descr="Z:\Архив файлов УТ\Разное\0a136fc5c86b9677333e40fcf2aaf2e9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43702" y="5929330"/>
            <a:ext cx="2214578" cy="72597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92D050"/>
                </a:solidFill>
              </a:rPr>
              <a:t>Адаптация к потребностям заказчика</a:t>
            </a:r>
            <a:endParaRPr lang="ru-RU" dirty="0">
              <a:solidFill>
                <a:srgbClr val="92D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54304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</a:rPr>
              <a:t>    Благодаря модульной архитектуре, систему удобно и просто монтировать на любую коммерческую и специальную технику. Это позволяет оптимизировать расходы и удовлетворить индивидуальные потребности заказчика. Оборудование может быть доработано, чтобы максимально соответствовать ТЗ заказчика (расширение количества подключаемых камер, портов RS-232, RS-485, подключение к CAN, регистраторы только на IP камерах, и др.) Система предназначена для повышения уровня безопасности и качества обслуживания пассажиров наземного общественного транспорта, а также для защиты интересов перевозчика в спорных ситуациях. Возможность передачи данных по </a:t>
            </a:r>
            <a:r>
              <a:rPr lang="ru-RU" sz="1200" b="1" dirty="0" err="1" smtClean="0">
                <a:solidFill>
                  <a:schemeClr val="accent1">
                    <a:lumMod val="50000"/>
                  </a:schemeClr>
                </a:solidFill>
              </a:rPr>
              <a:t>Wi-Fi</a:t>
            </a: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</a:rPr>
              <a:t> во время нахождения в парке (по желанию заказчика).</a:t>
            </a:r>
            <a:endParaRPr lang="ru-RU" sz="12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3000372"/>
            <a:ext cx="4071966" cy="857256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Екатеринбург, ул. Белинского, 154-37 тел (343) 269-16-33, 269-16-34</a:t>
            </a:r>
            <a:endParaRPr lang="ru-RU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857232"/>
            <a:ext cx="8229600" cy="1500197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solidFill>
                  <a:srgbClr val="92D050"/>
                </a:solidFill>
              </a:rPr>
              <a:t>    ВИДЕОНАБЛЮДЕНИЕ НА ТРАНСПОРТЕ: УМНОЕ РЕШЕНИЕ ДЛЯ РАЗВИТИЯ БИЗНЕСА</a:t>
            </a:r>
            <a:endParaRPr lang="ru-RU" b="1" dirty="0">
              <a:solidFill>
                <a:srgbClr val="92D050"/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4643438" y="4786322"/>
            <a:ext cx="4071966" cy="8572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www.rus282.ru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09558" y="4786322"/>
            <a:ext cx="4071966" cy="7858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www.kriptofederal.ru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4643438" y="3000372"/>
            <a:ext cx="4071966" cy="8572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Арамиль, ул. Гарнизон, 17 В, тел (343) 302-00-43</a:t>
            </a:r>
          </a:p>
        </p:txBody>
      </p:sp>
      <p:pic>
        <p:nvPicPr>
          <p:cNvPr id="9" name="Picture 2" descr="Z:\Архив файлов УТ\Фото\logo (1)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5929330"/>
            <a:ext cx="1643074" cy="626422"/>
          </a:xfrm>
          <a:prstGeom prst="rect">
            <a:avLst/>
          </a:prstGeom>
          <a:noFill/>
        </p:spPr>
      </p:pic>
      <p:pic>
        <p:nvPicPr>
          <p:cNvPr id="10" name="Picture 3" descr="Z:\Архив файлов УТ\Разное\0a136fc5c86b9677333e40fcf2aaf2e9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43702" y="5929330"/>
            <a:ext cx="2214578" cy="72597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871</Words>
  <Application>Microsoft Office PowerPoint</Application>
  <PresentationFormat>Экран (4:3)</PresentationFormat>
  <Paragraphs>44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КОМПЛЕКСНЫЕ СИСТЕМЫ ОБЕСПЕЧЕНИЯ БЕЗОПАСНОСТИ И ИНФОРМИРОВАНИЯ НА ТРАНСПОРТЕ</vt:lpstr>
      <vt:lpstr>Возможности системы видеонаблюдения</vt:lpstr>
      <vt:lpstr>Видеонаблюдение на транспорте. Законодательство</vt:lpstr>
      <vt:lpstr>Согласно Постановлению Правительства № 969 используемые на транспорте видеорегистраторы, видеокамеры и программное обеспечение должны быть сертифицированы в ФКУ НПО «СТИС» МВД России.</vt:lpstr>
      <vt:lpstr>   Факторы и основания комплектации</vt:lpstr>
      <vt:lpstr>Преимущества системы видеонаблюдения </vt:lpstr>
      <vt:lpstr>Преимущества системы видеонаблюдения СЕРТИФИЦИРОВАННОЕ ПРОГРАММНОЕ ОБЕСПЕЧЕНИЕ ПОЗВОЛЯЕТ:</vt:lpstr>
      <vt:lpstr>Адаптация к потребностям заказчика</vt:lpstr>
      <vt:lpstr>Екатеринбург, ул. Белинского, 154-37 тел (343) 269-16-33, 269-16-34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КОМПЛЕКСНЫЕ СИСТЕМЫ ОБЕСПЕЧЕНИЯ БЕЗОПАСНОСТИ И ИНФОРМИРОВАНИЯ НА ТРАНСПОРТЕ</dc:title>
  <dc:creator>Юля</dc:creator>
  <cp:lastModifiedBy>Юля</cp:lastModifiedBy>
  <cp:revision>20</cp:revision>
  <dcterms:created xsi:type="dcterms:W3CDTF">2019-12-12T07:54:38Z</dcterms:created>
  <dcterms:modified xsi:type="dcterms:W3CDTF">2019-12-12T10:29:43Z</dcterms:modified>
</cp:coreProperties>
</file>