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84" r:id="rId3"/>
    <p:sldId id="285" r:id="rId4"/>
    <p:sldId id="287" r:id="rId5"/>
    <p:sldId id="274" r:id="rId6"/>
    <p:sldId id="275" r:id="rId7"/>
    <p:sldId id="258" r:id="rId8"/>
    <p:sldId id="286" r:id="rId9"/>
    <p:sldId id="280" r:id="rId10"/>
    <p:sldId id="281" r:id="rId11"/>
    <p:sldId id="282" r:id="rId12"/>
    <p:sldId id="283" r:id="rId13"/>
    <p:sldId id="288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B2BD"/>
    <a:srgbClr val="FDFDFD"/>
    <a:srgbClr val="51626F"/>
    <a:srgbClr val="5B9BD5"/>
    <a:srgbClr val="F5F5F5"/>
    <a:srgbClr val="535B7C"/>
    <a:srgbClr val="A7E8FF"/>
    <a:srgbClr val="FFF5D7"/>
    <a:srgbClr val="FFEEBD"/>
    <a:srgbClr val="8C8C8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122" autoAdjust="0"/>
    <p:restoredTop sz="96387" autoAdjust="0"/>
  </p:normalViewPr>
  <p:slideViewPr>
    <p:cSldViewPr snapToGrid="0" showGuides="1">
      <p:cViewPr>
        <p:scale>
          <a:sx n="75" d="100"/>
          <a:sy n="75" d="100"/>
        </p:scale>
        <p:origin x="-1620" y="-9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870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Лист1!$E$3</c:f>
              <c:strCache>
                <c:ptCount val="1"/>
                <c:pt idx="0">
                  <c:v>количество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900" b="1" i="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-9.2853865879983285E-3"/>
                  <c:y val="2.6282713700537117E-2"/>
                </c:manualLayout>
              </c:layout>
              <c:tx>
                <c:rich>
                  <a:bodyPr/>
                  <a:lstStyle/>
                  <a:p>
                    <a:r>
                      <a:rPr lang="en-US" b="1" i="0" baseline="0" dirty="0"/>
                      <a:t>1 300 000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8E2-4E4C-B99A-C82F451D8BE2}"/>
                </c:ext>
                <c:ext xmlns:c15="http://schemas.microsoft.com/office/drawing/2012/chart" uri="{CE6537A1-D6FC-4f65-9D91-7224C49458BB}">
                  <c15:layout>
                    <c:manualLayout>
                      <c:w val="0.29963352689693235"/>
                      <c:h val="0.2401363941772407"/>
                    </c:manualLayout>
                  </c15:layout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i="0" baseline="0" dirty="0"/>
                      <a:t>5 300 000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8E2-4E4C-B99A-C82F451D8BE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Лист1!$F$2:$H$2</c:f>
              <c:strCache>
                <c:ptCount val="3"/>
                <c:pt idx="0">
                  <c:v>VIII 2017</c:v>
                </c:pt>
                <c:pt idx="1">
                  <c:v>2017</c:v>
                </c:pt>
                <c:pt idx="2">
                  <c:v>2020</c:v>
                </c:pt>
              </c:strCache>
            </c:strRef>
          </c:cat>
          <c:val>
            <c:numRef>
              <c:f>Лист1!$F$3:$H$3</c:f>
              <c:numCache>
                <c:formatCode>General</c:formatCode>
                <c:ptCount val="3"/>
                <c:pt idx="0" formatCode="#,##0">
                  <c:v>800000</c:v>
                </c:pt>
                <c:pt idx="1">
                  <c:v>1000000</c:v>
                </c:pt>
                <c:pt idx="2">
                  <c:v>5000000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8E2-4E4C-B99A-C82F451D8BE2}"/>
            </c:ext>
          </c:extLst>
        </c:ser>
        <c:dLbls/>
        <c:axId val="93254784"/>
        <c:axId val="93256320"/>
      </c:barChart>
      <c:catAx>
        <c:axId val="9325478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HelveticaNeueCyr" pitchFamily="50" charset="-52"/>
              </a:defRPr>
            </a:pPr>
            <a:endParaRPr lang="ru-RU"/>
          </a:p>
        </c:txPr>
        <c:crossAx val="93256320"/>
        <c:crosses val="autoZero"/>
        <c:auto val="1"/>
        <c:lblAlgn val="ctr"/>
        <c:lblOffset val="100"/>
      </c:catAx>
      <c:valAx>
        <c:axId val="93256320"/>
        <c:scaling>
          <c:orientation val="minMax"/>
        </c:scaling>
        <c:delete val="1"/>
        <c:axPos val="l"/>
        <c:numFmt formatCode="#,##0" sourceLinked="1"/>
        <c:tickLblPos val="none"/>
        <c:crossAx val="93254784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0.01932</cdr:x>
      <cdr:y>0.02668</cdr:y>
    </cdr:from>
    <cdr:to>
      <cdr:x>0.33246</cdr:x>
      <cdr:y>0.42829</cdr:y>
    </cdr:to>
    <cdr:pic>
      <cdr:nvPicPr>
        <cdr:cNvPr id="2" name="Picture 2" descr="Похожее изображение">
          <a:extLst xmlns:a="http://schemas.openxmlformats.org/drawingml/2006/main">
            <a:ext uri="{FF2B5EF4-FFF2-40B4-BE49-F238E27FC236}">
              <a16:creationId xmlns:a16="http://schemas.microsoft.com/office/drawing/2014/main" xmlns="" id="{BDEEA9E9-DEBD-4B2E-99BD-1B05EA2BDB03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xmlns="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2845" y="38676"/>
          <a:ext cx="856606" cy="58218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B3F5D-5434-4677-8A1A-9087B00B128B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656DF-3980-4683-9F1D-1DFF980BC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472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>
          <a:xfrm>
            <a:off x="-13124" y="2800350"/>
            <a:ext cx="12243223" cy="1257300"/>
          </a:xfrm>
          <a:prstGeom prst="rect">
            <a:avLst/>
          </a:prstGeom>
          <a:solidFill>
            <a:srgbClr val="535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-349669" y="2926985"/>
            <a:ext cx="12579769" cy="1004030"/>
          </a:xfrm>
          <a:prstGeom prst="rect">
            <a:avLst/>
          </a:prstGeom>
          <a:noFill/>
        </p:spPr>
        <p:txBody>
          <a:bodyPr wrap="square" tIns="360000" bIns="360000" anchor="ctr">
            <a:spAutoFit/>
          </a:bodyPr>
          <a:lstStyle>
            <a:lvl1pPr marL="5019549" indent="0" algn="ctr">
              <a:lnSpc>
                <a:spcPct val="100000"/>
              </a:lnSpc>
              <a:defRPr sz="1800" b="1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2103" y="453904"/>
            <a:ext cx="1742844" cy="413396"/>
          </a:xfrm>
          <a:prstGeom prst="rect">
            <a:avLst/>
          </a:prstGeom>
        </p:spPr>
      </p:pic>
      <p:sp>
        <p:nvSpPr>
          <p:cNvPr id="10" name="Подзаголовок 55">
            <a:extLst>
              <a:ext uri="{FF2B5EF4-FFF2-40B4-BE49-F238E27FC236}">
                <a16:creationId xmlns:a16="http://schemas.microsoft.com/office/drawing/2014/main" xmlns="" id="{3EF2FF38-ECD6-4D11-851D-6BB0F7A2B3BE}"/>
              </a:ext>
            </a:extLst>
          </p:cNvPr>
          <p:cNvSpPr>
            <a:spLocks noGrp="1"/>
          </p:cNvSpPr>
          <p:nvPr>
            <p:ph type="subTitle" idx="4294967295" hasCustomPrompt="1"/>
          </p:nvPr>
        </p:nvSpPr>
        <p:spPr>
          <a:xfrm>
            <a:off x="10464161" y="6160524"/>
            <a:ext cx="1220787" cy="17462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indent="0">
              <a:buNone/>
              <a:defRPr/>
            </a:lvl1pPr>
          </a:lstStyle>
          <a:p>
            <a:pPr algn="r"/>
            <a:r>
              <a:rPr lang="ru-RU" sz="800" dirty="0" smtClean="0">
                <a:solidFill>
                  <a:schemeClr val="bg2">
                    <a:lumMod val="75000"/>
                  </a:schemeClr>
                </a:solidFill>
                <a:latin typeface="Segoe UI" panose="020B0702040204020203" pitchFamily="34" charset="0"/>
                <a:ea typeface="Arimo" panose="020B0604020202020204" pitchFamily="34" charset="0"/>
                <a:cs typeface="Segoe UI" panose="020B0702040204020203" pitchFamily="34" charset="0"/>
              </a:rPr>
              <a:t>Дата</a:t>
            </a:r>
            <a:endParaRPr lang="ru-RU" sz="800" dirty="0">
              <a:solidFill>
                <a:schemeClr val="bg2">
                  <a:lumMod val="75000"/>
                </a:schemeClr>
              </a:solidFill>
              <a:latin typeface="Segoe UI" panose="020B0702040204020203" pitchFamily="34" charset="0"/>
              <a:ea typeface="Arimo" panose="020B0604020202020204" pitchFamily="34" charset="0"/>
              <a:cs typeface="Segoe UI" panose="020B0702040204020203" pitchFamily="34" charset="0"/>
            </a:endParaRPr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xmlns="" id="{360347F4-0570-4547-9CB3-7A0BBE5D295C}"/>
              </a:ext>
            </a:extLst>
          </p:cNvPr>
          <p:cNvSpPr/>
          <p:nvPr/>
        </p:nvSpPr>
        <p:spPr>
          <a:xfrm>
            <a:off x="-8260" y="-28539"/>
            <a:ext cx="4711029" cy="6258907"/>
          </a:xfrm>
          <a:custGeom>
            <a:avLst/>
            <a:gdLst>
              <a:gd name="connsiteX0" fmla="*/ 0 w 4840033"/>
              <a:gd name="connsiteY0" fmla="*/ 0 h 6430297"/>
              <a:gd name="connsiteX1" fmla="*/ 4164289 w 4840033"/>
              <a:gd name="connsiteY1" fmla="*/ 0 h 6430297"/>
              <a:gd name="connsiteX2" fmla="*/ 4237937 w 4840033"/>
              <a:gd name="connsiteY2" fmla="*/ 114880 h 6430297"/>
              <a:gd name="connsiteX3" fmla="*/ 4840033 w 4840033"/>
              <a:gd name="connsiteY3" fmla="*/ 2271413 h 6430297"/>
              <a:gd name="connsiteX4" fmla="*/ 681149 w 4840033"/>
              <a:gd name="connsiteY4" fmla="*/ 6430297 h 6430297"/>
              <a:gd name="connsiteX5" fmla="*/ 125466 w 4840033"/>
              <a:gd name="connsiteY5" fmla="*/ 6393496 h 6430297"/>
              <a:gd name="connsiteX6" fmla="*/ 0 w 4840033"/>
              <a:gd name="connsiteY6" fmla="*/ 6373926 h 6430297"/>
              <a:gd name="connsiteX7" fmla="*/ 0 w 4840033"/>
              <a:gd name="connsiteY7" fmla="*/ 0 h 643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40033" h="6430297">
                <a:moveTo>
                  <a:pt x="0" y="0"/>
                </a:moveTo>
                <a:lnTo>
                  <a:pt x="4164289" y="0"/>
                </a:lnTo>
                <a:lnTo>
                  <a:pt x="4237937" y="114880"/>
                </a:lnTo>
                <a:cubicBezTo>
                  <a:pt x="4620012" y="743691"/>
                  <a:pt x="4840033" y="1481858"/>
                  <a:pt x="4840033" y="2271413"/>
                </a:cubicBezTo>
                <a:cubicBezTo>
                  <a:pt x="4840033" y="4568301"/>
                  <a:pt x="2978037" y="6430297"/>
                  <a:pt x="681149" y="6430297"/>
                </a:cubicBezTo>
                <a:cubicBezTo>
                  <a:pt x="492733" y="6430297"/>
                  <a:pt x="307242" y="6417768"/>
                  <a:pt x="125466" y="6393496"/>
                </a:cubicBezTo>
                <a:lnTo>
                  <a:pt x="0" y="637392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00B2B4"/>
              </a:gs>
              <a:gs pos="1000">
                <a:srgbClr val="1068B2"/>
              </a:gs>
            </a:gsLst>
            <a:lin ang="0" scaled="0"/>
          </a:gradFill>
          <a:ln>
            <a:noFill/>
          </a:ln>
          <a:effectLst>
            <a:innerShdw blurRad="101600" dist="63500" dir="27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>
              <a:solidFill>
                <a:srgbClr val="FFFFFF"/>
              </a:solidFill>
              <a:latin typeface="Proxima Nova Rg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572" t="1347" r="5793"/>
          <a:stretch>
            <a:fillRect/>
          </a:stretch>
        </p:blipFill>
        <p:spPr>
          <a:xfrm>
            <a:off x="-2662852" y="-939800"/>
            <a:ext cx="6763145" cy="6511766"/>
          </a:xfrm>
          <a:custGeom>
            <a:avLst/>
            <a:gdLst>
              <a:gd name="connsiteX0" fmla="*/ 3381572 w 6763145"/>
              <a:gd name="connsiteY0" fmla="*/ 0 h 6511766"/>
              <a:gd name="connsiteX1" fmla="*/ 6763145 w 6763145"/>
              <a:gd name="connsiteY1" fmla="*/ 3255883 h 6511766"/>
              <a:gd name="connsiteX2" fmla="*/ 3381572 w 6763145"/>
              <a:gd name="connsiteY2" fmla="*/ 6511766 h 6511766"/>
              <a:gd name="connsiteX3" fmla="*/ 0 w 6763145"/>
              <a:gd name="connsiteY3" fmla="*/ 3255883 h 6511766"/>
              <a:gd name="connsiteX4" fmla="*/ 3381572 w 6763145"/>
              <a:gd name="connsiteY4" fmla="*/ 0 h 6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3145" h="6511766">
                <a:moveTo>
                  <a:pt x="3381572" y="0"/>
                </a:moveTo>
                <a:cubicBezTo>
                  <a:pt x="5249163" y="0"/>
                  <a:pt x="6763145" y="1457708"/>
                  <a:pt x="6763145" y="3255883"/>
                </a:cubicBezTo>
                <a:cubicBezTo>
                  <a:pt x="6763145" y="5054058"/>
                  <a:pt x="5249163" y="6511766"/>
                  <a:pt x="3381572" y="6511766"/>
                </a:cubicBezTo>
                <a:cubicBezTo>
                  <a:pt x="1513981" y="6511766"/>
                  <a:pt x="0" y="5054058"/>
                  <a:pt x="0" y="3255883"/>
                </a:cubicBezTo>
                <a:cubicBezTo>
                  <a:pt x="0" y="1457708"/>
                  <a:pt x="1513981" y="0"/>
                  <a:pt x="3381572" y="0"/>
                </a:cubicBezTo>
                <a:close/>
              </a:path>
            </a:pathLst>
          </a:custGeom>
        </p:spPr>
      </p:pic>
      <p:sp>
        <p:nvSpPr>
          <p:cNvPr id="8" name="Полилиния 16">
            <a:extLst>
              <a:ext uri="{FF2B5EF4-FFF2-40B4-BE49-F238E27FC236}">
                <a16:creationId xmlns:a16="http://schemas.microsoft.com/office/drawing/2014/main" xmlns="" id="{6D983B46-48AC-4438-A7CB-5692D3E0F30E}"/>
              </a:ext>
            </a:extLst>
          </p:cNvPr>
          <p:cNvSpPr/>
          <p:nvPr/>
        </p:nvSpPr>
        <p:spPr>
          <a:xfrm rot="16200000" flipV="1">
            <a:off x="-746351" y="704688"/>
            <a:ext cx="5724561" cy="4258108"/>
          </a:xfrm>
          <a:custGeom>
            <a:avLst/>
            <a:gdLst>
              <a:gd name="connsiteX0" fmla="*/ 5913743 w 5913743"/>
              <a:gd name="connsiteY0" fmla="*/ 1204414 h 4205249"/>
              <a:gd name="connsiteX1" fmla="*/ 5913743 w 5913743"/>
              <a:gd name="connsiteY1" fmla="*/ 928479 h 4205249"/>
              <a:gd name="connsiteX2" fmla="*/ 5805515 w 5913743"/>
              <a:gd name="connsiteY2" fmla="*/ 827968 h 4205249"/>
              <a:gd name="connsiteX3" fmla="*/ 3548402 w 5913743"/>
              <a:gd name="connsiteY3" fmla="*/ 0 h 4205249"/>
              <a:gd name="connsiteX4" fmla="*/ 0 w 5913743"/>
              <a:gd name="connsiteY4" fmla="*/ 3625850 h 4205249"/>
              <a:gd name="connsiteX5" fmla="*/ 40886 w 5913743"/>
              <a:gd name="connsiteY5" fmla="*/ 4178032 h 4205249"/>
              <a:gd name="connsiteX6" fmla="*/ 45643 w 5913743"/>
              <a:gd name="connsiteY6" fmla="*/ 4205249 h 4205249"/>
              <a:gd name="connsiteX7" fmla="*/ 251013 w 5913743"/>
              <a:gd name="connsiteY7" fmla="*/ 4205249 h 4205249"/>
              <a:gd name="connsiteX8" fmla="*/ 240884 w 5913743"/>
              <a:gd name="connsiteY8" fmla="*/ 4147219 h 4205249"/>
              <a:gd name="connsiteX9" fmla="*/ 202330 w 5913743"/>
              <a:gd name="connsiteY9" fmla="*/ 3625850 h 4205249"/>
              <a:gd name="connsiteX10" fmla="*/ 3548402 w 5913743"/>
              <a:gd name="connsiteY10" fmla="*/ 202330 h 4205249"/>
              <a:gd name="connsiteX11" fmla="*/ 5676815 w 5913743"/>
              <a:gd name="connsiteY11" fmla="*/ 984095 h 4205249"/>
              <a:gd name="connsiteX12" fmla="*/ 5913743 w 5913743"/>
              <a:gd name="connsiteY12" fmla="*/ 1204414 h 4205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13743" h="4205249">
                <a:moveTo>
                  <a:pt x="5913743" y="1204414"/>
                </a:moveTo>
                <a:lnTo>
                  <a:pt x="5913743" y="928479"/>
                </a:lnTo>
                <a:lnTo>
                  <a:pt x="5805515" y="827968"/>
                </a:lnTo>
                <a:cubicBezTo>
                  <a:pt x="5192142" y="310719"/>
                  <a:pt x="4405783" y="0"/>
                  <a:pt x="3548402" y="0"/>
                </a:cubicBezTo>
                <a:cubicBezTo>
                  <a:pt x="1588674" y="0"/>
                  <a:pt x="0" y="1623348"/>
                  <a:pt x="0" y="3625850"/>
                </a:cubicBezTo>
                <a:cubicBezTo>
                  <a:pt x="0" y="3813585"/>
                  <a:pt x="13963" y="3997987"/>
                  <a:pt x="40886" y="4178032"/>
                </a:cubicBezTo>
                <a:lnTo>
                  <a:pt x="45643" y="4205249"/>
                </a:lnTo>
                <a:lnTo>
                  <a:pt x="251013" y="4205249"/>
                </a:lnTo>
                <a:lnTo>
                  <a:pt x="240884" y="4147219"/>
                </a:lnTo>
                <a:cubicBezTo>
                  <a:pt x="215497" y="3977221"/>
                  <a:pt x="202330" y="3803109"/>
                  <a:pt x="202330" y="3625850"/>
                </a:cubicBezTo>
                <a:cubicBezTo>
                  <a:pt x="202330" y="1735092"/>
                  <a:pt x="1700417" y="202330"/>
                  <a:pt x="3548402" y="202330"/>
                </a:cubicBezTo>
                <a:cubicBezTo>
                  <a:pt x="4356895" y="202330"/>
                  <a:pt x="5098416" y="495710"/>
                  <a:pt x="5676815" y="984095"/>
                </a:cubicBezTo>
                <a:lnTo>
                  <a:pt x="5913743" y="1204414"/>
                </a:lnTo>
                <a:close/>
              </a:path>
            </a:pathLst>
          </a:custGeom>
          <a:solidFill>
            <a:schemeClr val="bg1"/>
          </a:solidFill>
          <a:ln w="31750">
            <a:noFill/>
          </a:ln>
          <a:effectLst>
            <a:innerShdw blurRad="101600" dist="63500" dir="27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 dirty="0">
              <a:solidFill>
                <a:srgbClr val="FFFFFF"/>
              </a:solidFill>
              <a:latin typeface="Proxima Nova Rg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44122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-3286" y="2940835"/>
            <a:ext cx="12198572" cy="976330"/>
          </a:xfrm>
          <a:solidFill>
            <a:srgbClr val="535B7C"/>
          </a:solidFill>
        </p:spPr>
        <p:txBody>
          <a:bodyPr tIns="360000" bIns="360000">
            <a:spAutoFit/>
          </a:bodyPr>
          <a:lstStyle>
            <a:lvl1pPr algn="ctr">
              <a:defRPr sz="1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1598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BE4069C-FAAA-49C7-9911-D8B13B38A7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l="12985" t="46561" b="4221"/>
          <a:stretch/>
        </p:blipFill>
        <p:spPr>
          <a:xfrm>
            <a:off x="-19046" y="-19050"/>
            <a:ext cx="12235207" cy="6877050"/>
          </a:xfrm>
          <a:prstGeom prst="rect">
            <a:avLst/>
          </a:prstGeom>
        </p:spPr>
      </p:pic>
      <p:sp>
        <p:nvSpPr>
          <p:cNvPr id="31" name="Прямоугольник 30"/>
          <p:cNvSpPr/>
          <p:nvPr userDrawn="1"/>
        </p:nvSpPr>
        <p:spPr>
          <a:xfrm>
            <a:off x="1" y="-1"/>
            <a:ext cx="5629275" cy="6858849"/>
          </a:xfrm>
          <a:prstGeom prst="rect">
            <a:avLst/>
          </a:prstGeom>
          <a:solidFill>
            <a:srgbClr val="535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AutoShape 7"/>
          <p:cNvSpPr>
            <a:spLocks noChangeAspect="1" noChangeArrowheads="1" noTextEdit="1"/>
          </p:cNvSpPr>
          <p:nvPr userDrawn="1"/>
        </p:nvSpPr>
        <p:spPr bwMode="auto">
          <a:xfrm>
            <a:off x="3074194" y="3635792"/>
            <a:ext cx="351235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ru-RU" sz="135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9" name="Группа 28"/>
          <p:cNvGrpSpPr/>
          <p:nvPr userDrawn="1"/>
        </p:nvGrpSpPr>
        <p:grpSpPr>
          <a:xfrm>
            <a:off x="7142301" y="2450997"/>
            <a:ext cx="3560839" cy="1956397"/>
            <a:chOff x="6896517" y="2524776"/>
            <a:chExt cx="3560839" cy="1956397"/>
          </a:xfrm>
        </p:grpSpPr>
        <p:sp>
          <p:nvSpPr>
            <p:cNvPr id="9" name="Прямоугольник 8"/>
            <p:cNvSpPr/>
            <p:nvPr userDrawn="1"/>
          </p:nvSpPr>
          <p:spPr>
            <a:xfrm>
              <a:off x="6896517" y="3534375"/>
              <a:ext cx="3560839" cy="946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900"/>
                </a:spcBef>
              </a:pPr>
              <a:r>
                <a:rPr lang="ru-RU" sz="1351" dirty="0">
                  <a:solidFill>
                    <a:srgbClr val="535B7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123112, Россия, Москва, </a:t>
              </a:r>
              <a:endParaRPr lang="en-US" sz="1351" dirty="0">
                <a:solidFill>
                  <a:srgbClr val="535B7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>
                <a:spcBef>
                  <a:spcPts val="900"/>
                </a:spcBef>
              </a:pPr>
              <a:r>
                <a:rPr lang="ru-RU" sz="1351" dirty="0">
                  <a:solidFill>
                    <a:srgbClr val="535B7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ул. </a:t>
              </a:r>
              <a:r>
                <a:rPr lang="ru-RU" sz="1351" dirty="0" err="1">
                  <a:solidFill>
                    <a:srgbClr val="535B7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Тестовская</a:t>
              </a:r>
              <a:r>
                <a:rPr lang="ru-RU" sz="1351" dirty="0">
                  <a:solidFill>
                    <a:srgbClr val="535B7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д. 10, подъезд 2</a:t>
              </a:r>
            </a:p>
            <a:p>
              <a:pPr algn="ctr">
                <a:spcBef>
                  <a:spcPts val="900"/>
                </a:spcBef>
              </a:pPr>
              <a:r>
                <a:rPr lang="en-US" sz="1351" dirty="0">
                  <a:solidFill>
                    <a:srgbClr val="535B7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www.aoglonass.ru</a:t>
              </a:r>
            </a:p>
          </p:txBody>
        </p:sp>
        <p:pic>
          <p:nvPicPr>
            <p:cNvPr id="25" name="Рисунок 2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323100" y="2524776"/>
              <a:ext cx="2484125" cy="591313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 userDrawn="1"/>
        </p:nvSpPr>
        <p:spPr>
          <a:xfrm>
            <a:off x="1919259" y="4370407"/>
            <a:ext cx="280714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spcBef>
                <a:spcPts val="450"/>
              </a:spcBef>
              <a:defRPr sz="120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200" dirty="0">
                <a:latin typeface="Verdana" panose="020B0604030504040204" pitchFamily="34" charset="0"/>
              </a:rPr>
              <a:t>е</a:t>
            </a:r>
            <a:r>
              <a:rPr lang="en-US" sz="1200" dirty="0">
                <a:latin typeface="Verdana" panose="020B0604030504040204" pitchFamily="34" charset="0"/>
              </a:rPr>
              <a:t>-mail: info@aoglonass.ru</a:t>
            </a:r>
            <a:endParaRPr lang="ru-RU" sz="1200" dirty="0">
              <a:latin typeface="Verdana" panose="020B0604030504040204" pitchFamily="34" charset="0"/>
            </a:endParaRPr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1295099" y="4279416"/>
            <a:ext cx="412812" cy="412812"/>
            <a:chOff x="573581" y="3276532"/>
            <a:chExt cx="412812" cy="412812"/>
          </a:xfrm>
        </p:grpSpPr>
        <p:sp>
          <p:nvSpPr>
            <p:cNvPr id="13" name="Овал 12"/>
            <p:cNvSpPr/>
            <p:nvPr/>
          </p:nvSpPr>
          <p:spPr>
            <a:xfrm>
              <a:off x="573581" y="3276532"/>
              <a:ext cx="412812" cy="412812"/>
            </a:xfrm>
            <a:prstGeom prst="ellipse">
              <a:avLst/>
            </a:prstGeom>
            <a:solidFill>
              <a:srgbClr val="26BD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5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633255" y="3370582"/>
              <a:ext cx="293465" cy="224713"/>
            </a:xfrm>
            <a:custGeom>
              <a:avLst/>
              <a:gdLst>
                <a:gd name="T0" fmla="*/ 58 w 139"/>
                <a:gd name="T1" fmla="*/ 26 h 104"/>
                <a:gd name="T2" fmla="*/ 58 w 139"/>
                <a:gd name="T3" fmla="*/ 58 h 104"/>
                <a:gd name="T4" fmla="*/ 64 w 139"/>
                <a:gd name="T5" fmla="*/ 47 h 104"/>
                <a:gd name="T6" fmla="*/ 75 w 139"/>
                <a:gd name="T7" fmla="*/ 65 h 104"/>
                <a:gd name="T8" fmla="*/ 81 w 139"/>
                <a:gd name="T9" fmla="*/ 61 h 104"/>
                <a:gd name="T10" fmla="*/ 71 w 139"/>
                <a:gd name="T11" fmla="*/ 43 h 104"/>
                <a:gd name="T12" fmla="*/ 84 w 139"/>
                <a:gd name="T13" fmla="*/ 43 h 104"/>
                <a:gd name="T14" fmla="*/ 58 w 139"/>
                <a:gd name="T15" fmla="*/ 26 h 104"/>
                <a:gd name="T16" fmla="*/ 128 w 139"/>
                <a:gd name="T17" fmla="*/ 11 h 104"/>
                <a:gd name="T18" fmla="*/ 116 w 139"/>
                <a:gd name="T19" fmla="*/ 0 h 104"/>
                <a:gd name="T20" fmla="*/ 23 w 139"/>
                <a:gd name="T21" fmla="*/ 0 h 104"/>
                <a:gd name="T22" fmla="*/ 11 w 139"/>
                <a:gd name="T23" fmla="*/ 11 h 104"/>
                <a:gd name="T24" fmla="*/ 11 w 139"/>
                <a:gd name="T25" fmla="*/ 87 h 104"/>
                <a:gd name="T26" fmla="*/ 128 w 139"/>
                <a:gd name="T27" fmla="*/ 87 h 104"/>
                <a:gd name="T28" fmla="*/ 128 w 139"/>
                <a:gd name="T29" fmla="*/ 11 h 104"/>
                <a:gd name="T30" fmla="*/ 116 w 139"/>
                <a:gd name="T31" fmla="*/ 72 h 104"/>
                <a:gd name="T32" fmla="*/ 113 w 139"/>
                <a:gd name="T33" fmla="*/ 75 h 104"/>
                <a:gd name="T34" fmla="*/ 26 w 139"/>
                <a:gd name="T35" fmla="*/ 75 h 104"/>
                <a:gd name="T36" fmla="*/ 23 w 139"/>
                <a:gd name="T37" fmla="*/ 72 h 104"/>
                <a:gd name="T38" fmla="*/ 23 w 139"/>
                <a:gd name="T39" fmla="*/ 14 h 104"/>
                <a:gd name="T40" fmla="*/ 26 w 139"/>
                <a:gd name="T41" fmla="*/ 11 h 104"/>
                <a:gd name="T42" fmla="*/ 113 w 139"/>
                <a:gd name="T43" fmla="*/ 11 h 104"/>
                <a:gd name="T44" fmla="*/ 116 w 139"/>
                <a:gd name="T45" fmla="*/ 14 h 104"/>
                <a:gd name="T46" fmla="*/ 116 w 139"/>
                <a:gd name="T47" fmla="*/ 72 h 104"/>
                <a:gd name="T48" fmla="*/ 81 w 139"/>
                <a:gd name="T49" fmla="*/ 93 h 104"/>
                <a:gd name="T50" fmla="*/ 81 w 139"/>
                <a:gd name="T51" fmla="*/ 96 h 104"/>
                <a:gd name="T52" fmla="*/ 78 w 139"/>
                <a:gd name="T53" fmla="*/ 99 h 104"/>
                <a:gd name="T54" fmla="*/ 61 w 139"/>
                <a:gd name="T55" fmla="*/ 99 h 104"/>
                <a:gd name="T56" fmla="*/ 58 w 139"/>
                <a:gd name="T57" fmla="*/ 96 h 104"/>
                <a:gd name="T58" fmla="*/ 58 w 139"/>
                <a:gd name="T59" fmla="*/ 93 h 104"/>
                <a:gd name="T60" fmla="*/ 0 w 139"/>
                <a:gd name="T61" fmla="*/ 93 h 104"/>
                <a:gd name="T62" fmla="*/ 0 w 139"/>
                <a:gd name="T63" fmla="*/ 99 h 104"/>
                <a:gd name="T64" fmla="*/ 5 w 139"/>
                <a:gd name="T65" fmla="*/ 104 h 104"/>
                <a:gd name="T66" fmla="*/ 133 w 139"/>
                <a:gd name="T67" fmla="*/ 104 h 104"/>
                <a:gd name="T68" fmla="*/ 139 w 139"/>
                <a:gd name="T69" fmla="*/ 99 h 104"/>
                <a:gd name="T70" fmla="*/ 139 w 139"/>
                <a:gd name="T71" fmla="*/ 93 h 104"/>
                <a:gd name="T72" fmla="*/ 81 w 139"/>
                <a:gd name="T73" fmla="*/ 93 h 104"/>
                <a:gd name="T74" fmla="*/ 125 w 139"/>
                <a:gd name="T75" fmla="*/ 102 h 104"/>
                <a:gd name="T76" fmla="*/ 121 w 139"/>
                <a:gd name="T77" fmla="*/ 99 h 104"/>
                <a:gd name="T78" fmla="*/ 125 w 139"/>
                <a:gd name="T79" fmla="*/ 95 h 104"/>
                <a:gd name="T80" fmla="*/ 128 w 139"/>
                <a:gd name="T81" fmla="*/ 99 h 104"/>
                <a:gd name="T82" fmla="*/ 125 w 139"/>
                <a:gd name="T83" fmla="*/ 10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9" h="104">
                  <a:moveTo>
                    <a:pt x="58" y="26"/>
                  </a:moveTo>
                  <a:cubicBezTo>
                    <a:pt x="58" y="58"/>
                    <a:pt x="58" y="58"/>
                    <a:pt x="58" y="58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75" y="65"/>
                    <a:pt x="75" y="65"/>
                    <a:pt x="75" y="65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84" y="43"/>
                    <a:pt x="84" y="43"/>
                    <a:pt x="84" y="43"/>
                  </a:cubicBezTo>
                  <a:lnTo>
                    <a:pt x="58" y="26"/>
                  </a:lnTo>
                  <a:close/>
                  <a:moveTo>
                    <a:pt x="128" y="11"/>
                  </a:moveTo>
                  <a:cubicBezTo>
                    <a:pt x="128" y="5"/>
                    <a:pt x="122" y="0"/>
                    <a:pt x="11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6" y="0"/>
                    <a:pt x="11" y="5"/>
                    <a:pt x="11" y="11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128" y="87"/>
                    <a:pt x="128" y="87"/>
                    <a:pt x="128" y="87"/>
                  </a:cubicBezTo>
                  <a:lnTo>
                    <a:pt x="128" y="11"/>
                  </a:lnTo>
                  <a:close/>
                  <a:moveTo>
                    <a:pt x="116" y="72"/>
                  </a:moveTo>
                  <a:cubicBezTo>
                    <a:pt x="116" y="74"/>
                    <a:pt x="115" y="75"/>
                    <a:pt x="113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4" y="75"/>
                    <a:pt x="23" y="74"/>
                    <a:pt x="23" y="72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3"/>
                    <a:pt x="24" y="11"/>
                    <a:pt x="26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5" y="11"/>
                    <a:pt x="116" y="13"/>
                    <a:pt x="116" y="14"/>
                  </a:cubicBezTo>
                  <a:lnTo>
                    <a:pt x="116" y="72"/>
                  </a:lnTo>
                  <a:close/>
                  <a:moveTo>
                    <a:pt x="81" y="93"/>
                  </a:moveTo>
                  <a:cubicBezTo>
                    <a:pt x="81" y="96"/>
                    <a:pt x="81" y="96"/>
                    <a:pt x="81" y="96"/>
                  </a:cubicBezTo>
                  <a:cubicBezTo>
                    <a:pt x="81" y="97"/>
                    <a:pt x="80" y="99"/>
                    <a:pt x="78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59" y="99"/>
                    <a:pt x="58" y="97"/>
                    <a:pt x="58" y="96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5"/>
                    <a:pt x="0" y="99"/>
                  </a:cubicBezTo>
                  <a:cubicBezTo>
                    <a:pt x="0" y="102"/>
                    <a:pt x="2" y="104"/>
                    <a:pt x="5" y="104"/>
                  </a:cubicBezTo>
                  <a:cubicBezTo>
                    <a:pt x="133" y="104"/>
                    <a:pt x="133" y="104"/>
                    <a:pt x="133" y="104"/>
                  </a:cubicBezTo>
                  <a:cubicBezTo>
                    <a:pt x="137" y="104"/>
                    <a:pt x="139" y="102"/>
                    <a:pt x="139" y="99"/>
                  </a:cubicBezTo>
                  <a:cubicBezTo>
                    <a:pt x="139" y="95"/>
                    <a:pt x="139" y="93"/>
                    <a:pt x="139" y="93"/>
                  </a:cubicBezTo>
                  <a:lnTo>
                    <a:pt x="81" y="93"/>
                  </a:lnTo>
                  <a:close/>
                  <a:moveTo>
                    <a:pt x="125" y="102"/>
                  </a:moveTo>
                  <a:cubicBezTo>
                    <a:pt x="123" y="102"/>
                    <a:pt x="121" y="101"/>
                    <a:pt x="121" y="99"/>
                  </a:cubicBezTo>
                  <a:cubicBezTo>
                    <a:pt x="121" y="97"/>
                    <a:pt x="123" y="95"/>
                    <a:pt x="125" y="95"/>
                  </a:cubicBezTo>
                  <a:cubicBezTo>
                    <a:pt x="127" y="95"/>
                    <a:pt x="128" y="97"/>
                    <a:pt x="128" y="99"/>
                  </a:cubicBezTo>
                  <a:cubicBezTo>
                    <a:pt x="128" y="101"/>
                    <a:pt x="127" y="102"/>
                    <a:pt x="125" y="1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5" name="Группа 14"/>
          <p:cNvGrpSpPr/>
          <p:nvPr userDrawn="1"/>
        </p:nvGrpSpPr>
        <p:grpSpPr>
          <a:xfrm>
            <a:off x="1295099" y="2845064"/>
            <a:ext cx="412812" cy="412812"/>
            <a:chOff x="573581" y="1842180"/>
            <a:chExt cx="412812" cy="412812"/>
          </a:xfrm>
        </p:grpSpPr>
        <p:sp>
          <p:nvSpPr>
            <p:cNvPr id="16" name="Овал 15"/>
            <p:cNvSpPr/>
            <p:nvPr/>
          </p:nvSpPr>
          <p:spPr>
            <a:xfrm>
              <a:off x="573581" y="1842180"/>
              <a:ext cx="412812" cy="412812"/>
            </a:xfrm>
            <a:prstGeom prst="ellipse">
              <a:avLst/>
            </a:prstGeom>
            <a:solidFill>
              <a:srgbClr val="26BD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5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665092" y="1934081"/>
              <a:ext cx="229791" cy="229012"/>
            </a:xfrm>
            <a:custGeom>
              <a:avLst/>
              <a:gdLst>
                <a:gd name="T0" fmla="*/ 86 w 144"/>
                <a:gd name="T1" fmla="*/ 110 h 144"/>
                <a:gd name="T2" fmla="*/ 55 w 144"/>
                <a:gd name="T3" fmla="*/ 89 h 144"/>
                <a:gd name="T4" fmla="*/ 34 w 144"/>
                <a:gd name="T5" fmla="*/ 58 h 144"/>
                <a:gd name="T6" fmla="*/ 52 w 144"/>
                <a:gd name="T7" fmla="*/ 39 h 144"/>
                <a:gd name="T8" fmla="*/ 38 w 144"/>
                <a:gd name="T9" fmla="*/ 0 h 144"/>
                <a:gd name="T10" fmla="*/ 24 w 144"/>
                <a:gd name="T11" fmla="*/ 0 h 144"/>
                <a:gd name="T12" fmla="*/ 0 w 144"/>
                <a:gd name="T13" fmla="*/ 34 h 144"/>
                <a:gd name="T14" fmla="*/ 38 w 144"/>
                <a:gd name="T15" fmla="*/ 106 h 144"/>
                <a:gd name="T16" fmla="*/ 110 w 144"/>
                <a:gd name="T17" fmla="*/ 144 h 144"/>
                <a:gd name="T18" fmla="*/ 144 w 144"/>
                <a:gd name="T19" fmla="*/ 120 h 144"/>
                <a:gd name="T20" fmla="*/ 144 w 144"/>
                <a:gd name="T21" fmla="*/ 106 h 144"/>
                <a:gd name="T22" fmla="*/ 105 w 144"/>
                <a:gd name="T23" fmla="*/ 92 h 144"/>
                <a:gd name="T24" fmla="*/ 86 w 144"/>
                <a:gd name="T25" fmla="*/ 11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44">
                  <a:moveTo>
                    <a:pt x="86" y="110"/>
                  </a:moveTo>
                  <a:cubicBezTo>
                    <a:pt x="79" y="110"/>
                    <a:pt x="62" y="96"/>
                    <a:pt x="55" y="89"/>
                  </a:cubicBezTo>
                  <a:cubicBezTo>
                    <a:pt x="48" y="82"/>
                    <a:pt x="34" y="65"/>
                    <a:pt x="34" y="58"/>
                  </a:cubicBezTo>
                  <a:cubicBezTo>
                    <a:pt x="34" y="52"/>
                    <a:pt x="52" y="43"/>
                    <a:pt x="52" y="39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4" y="0"/>
                    <a:pt x="24" y="0"/>
                  </a:cubicBezTo>
                  <a:cubicBezTo>
                    <a:pt x="17" y="0"/>
                    <a:pt x="0" y="21"/>
                    <a:pt x="0" y="34"/>
                  </a:cubicBezTo>
                  <a:cubicBezTo>
                    <a:pt x="0" y="48"/>
                    <a:pt x="7" y="75"/>
                    <a:pt x="38" y="106"/>
                  </a:cubicBezTo>
                  <a:cubicBezTo>
                    <a:pt x="69" y="137"/>
                    <a:pt x="96" y="144"/>
                    <a:pt x="110" y="144"/>
                  </a:cubicBezTo>
                  <a:cubicBezTo>
                    <a:pt x="123" y="144"/>
                    <a:pt x="144" y="127"/>
                    <a:pt x="144" y="120"/>
                  </a:cubicBezTo>
                  <a:cubicBezTo>
                    <a:pt x="144" y="110"/>
                    <a:pt x="144" y="106"/>
                    <a:pt x="144" y="106"/>
                  </a:cubicBezTo>
                  <a:cubicBezTo>
                    <a:pt x="105" y="92"/>
                    <a:pt x="105" y="92"/>
                    <a:pt x="105" y="92"/>
                  </a:cubicBezTo>
                  <a:cubicBezTo>
                    <a:pt x="101" y="92"/>
                    <a:pt x="93" y="110"/>
                    <a:pt x="86" y="1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8" name="TextBox 17"/>
          <p:cNvSpPr txBox="1"/>
          <p:nvPr userDrawn="1"/>
        </p:nvSpPr>
        <p:spPr>
          <a:xfrm>
            <a:off x="1981151" y="2936055"/>
            <a:ext cx="255316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spcBef>
                <a:spcPts val="450"/>
              </a:spcBef>
              <a:defRPr sz="120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200" dirty="0">
                <a:latin typeface="Verdana" panose="020B0604030504040204" pitchFamily="34" charset="0"/>
              </a:rPr>
              <a:t>тел: +7 (495) 988-47-10</a:t>
            </a:r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1295099" y="3562240"/>
            <a:ext cx="412812" cy="412812"/>
            <a:chOff x="573581" y="2559356"/>
            <a:chExt cx="412812" cy="412812"/>
          </a:xfrm>
        </p:grpSpPr>
        <p:sp>
          <p:nvSpPr>
            <p:cNvPr id="20" name="Овал 19"/>
            <p:cNvSpPr/>
            <p:nvPr/>
          </p:nvSpPr>
          <p:spPr>
            <a:xfrm>
              <a:off x="573581" y="2559356"/>
              <a:ext cx="412812" cy="412812"/>
            </a:xfrm>
            <a:prstGeom prst="ellipse">
              <a:avLst/>
            </a:prstGeom>
            <a:solidFill>
              <a:srgbClr val="26BD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5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</p:txBody>
        </p:sp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646650" y="2619416"/>
              <a:ext cx="266675" cy="292692"/>
            </a:xfrm>
            <a:custGeom>
              <a:avLst/>
              <a:gdLst>
                <a:gd name="T0" fmla="*/ 70 w 140"/>
                <a:gd name="T1" fmla="*/ 11 h 154"/>
                <a:gd name="T2" fmla="*/ 87 w 140"/>
                <a:gd name="T3" fmla="*/ 24 h 154"/>
                <a:gd name="T4" fmla="*/ 85 w 140"/>
                <a:gd name="T5" fmla="*/ 6 h 154"/>
                <a:gd name="T6" fmla="*/ 56 w 140"/>
                <a:gd name="T7" fmla="*/ 6 h 154"/>
                <a:gd name="T8" fmla="*/ 53 w 140"/>
                <a:gd name="T9" fmla="*/ 24 h 154"/>
                <a:gd name="T10" fmla="*/ 23 w 140"/>
                <a:gd name="T11" fmla="*/ 41 h 154"/>
                <a:gd name="T12" fmla="*/ 109 w 140"/>
                <a:gd name="T13" fmla="*/ 33 h 154"/>
                <a:gd name="T14" fmla="*/ 117 w 140"/>
                <a:gd name="T15" fmla="*/ 65 h 154"/>
                <a:gd name="T16" fmla="*/ 123 w 140"/>
                <a:gd name="T17" fmla="*/ 41 h 154"/>
                <a:gd name="T18" fmla="*/ 31 w 140"/>
                <a:gd name="T19" fmla="*/ 28 h 154"/>
                <a:gd name="T20" fmla="*/ 17 w 140"/>
                <a:gd name="T21" fmla="*/ 58 h 154"/>
                <a:gd name="T22" fmla="*/ 23 w 140"/>
                <a:gd name="T23" fmla="*/ 41 h 154"/>
                <a:gd name="T24" fmla="*/ 133 w 140"/>
                <a:gd name="T25" fmla="*/ 55 h 154"/>
                <a:gd name="T26" fmla="*/ 88 w 140"/>
                <a:gd name="T27" fmla="*/ 98 h 154"/>
                <a:gd name="T28" fmla="*/ 57 w 140"/>
                <a:gd name="T29" fmla="*/ 93 h 154"/>
                <a:gd name="T30" fmla="*/ 8 w 140"/>
                <a:gd name="T31" fmla="*/ 54 h 154"/>
                <a:gd name="T32" fmla="*/ 6 w 140"/>
                <a:gd name="T33" fmla="*/ 56 h 154"/>
                <a:gd name="T34" fmla="*/ 0 w 140"/>
                <a:gd name="T35" fmla="*/ 133 h 154"/>
                <a:gd name="T36" fmla="*/ 119 w 140"/>
                <a:gd name="T37" fmla="*/ 154 h 154"/>
                <a:gd name="T38" fmla="*/ 140 w 140"/>
                <a:gd name="T39" fmla="*/ 70 h 154"/>
                <a:gd name="T40" fmla="*/ 11 w 140"/>
                <a:gd name="T41" fmla="*/ 133 h 154"/>
                <a:gd name="T42" fmla="*/ 12 w 140"/>
                <a:gd name="T43" fmla="*/ 66 h 154"/>
                <a:gd name="T44" fmla="*/ 12 w 140"/>
                <a:gd name="T45" fmla="*/ 138 h 154"/>
                <a:gd name="T46" fmla="*/ 119 w 140"/>
                <a:gd name="T47" fmla="*/ 143 h 154"/>
                <a:gd name="T48" fmla="*/ 16 w 140"/>
                <a:gd name="T49" fmla="*/ 142 h 154"/>
                <a:gd name="T50" fmla="*/ 79 w 140"/>
                <a:gd name="T51" fmla="*/ 97 h 154"/>
                <a:gd name="T52" fmla="*/ 119 w 140"/>
                <a:gd name="T53" fmla="*/ 143 h 154"/>
                <a:gd name="T54" fmla="*/ 128 w 140"/>
                <a:gd name="T55" fmla="*/ 138 h 154"/>
                <a:gd name="T56" fmla="*/ 129 w 140"/>
                <a:gd name="T57" fmla="*/ 66 h 154"/>
                <a:gd name="T58" fmla="*/ 130 w 140"/>
                <a:gd name="T59" fmla="*/ 133 h 154"/>
                <a:gd name="T60" fmla="*/ 59 w 140"/>
                <a:gd name="T61" fmla="*/ 62 h 154"/>
                <a:gd name="T62" fmla="*/ 70 w 140"/>
                <a:gd name="T63" fmla="*/ 82 h 154"/>
                <a:gd name="T64" fmla="*/ 81 w 140"/>
                <a:gd name="T65" fmla="*/ 62 h 154"/>
                <a:gd name="T66" fmla="*/ 59 w 140"/>
                <a:gd name="T67" fmla="*/ 4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0" h="154">
                  <a:moveTo>
                    <a:pt x="63" y="14"/>
                  </a:moveTo>
                  <a:cubicBezTo>
                    <a:pt x="65" y="12"/>
                    <a:pt x="68" y="11"/>
                    <a:pt x="70" y="11"/>
                  </a:cubicBezTo>
                  <a:cubicBezTo>
                    <a:pt x="73" y="11"/>
                    <a:pt x="75" y="12"/>
                    <a:pt x="77" y="1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1" y="3"/>
                    <a:pt x="76" y="0"/>
                    <a:pt x="70" y="0"/>
                  </a:cubicBezTo>
                  <a:cubicBezTo>
                    <a:pt x="65" y="0"/>
                    <a:pt x="60" y="3"/>
                    <a:pt x="56" y="6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53" y="24"/>
                    <a:pt x="53" y="24"/>
                    <a:pt x="53" y="24"/>
                  </a:cubicBezTo>
                  <a:lnTo>
                    <a:pt x="63" y="14"/>
                  </a:lnTo>
                  <a:close/>
                  <a:moveTo>
                    <a:pt x="23" y="41"/>
                  </a:moveTo>
                  <a:cubicBezTo>
                    <a:pt x="23" y="37"/>
                    <a:pt x="27" y="33"/>
                    <a:pt x="31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3" y="33"/>
                    <a:pt x="117" y="37"/>
                    <a:pt x="117" y="41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23" y="59"/>
                    <a:pt x="123" y="59"/>
                    <a:pt x="123" y="59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3" y="34"/>
                    <a:pt x="117" y="28"/>
                    <a:pt x="109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24" y="28"/>
                    <a:pt x="17" y="34"/>
                    <a:pt x="17" y="41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23" y="64"/>
                    <a:pt x="23" y="64"/>
                    <a:pt x="23" y="64"/>
                  </a:cubicBezTo>
                  <a:lnTo>
                    <a:pt x="23" y="41"/>
                  </a:lnTo>
                  <a:close/>
                  <a:moveTo>
                    <a:pt x="135" y="57"/>
                  </a:moveTo>
                  <a:cubicBezTo>
                    <a:pt x="133" y="55"/>
                    <a:pt x="133" y="55"/>
                    <a:pt x="133" y="55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76" y="86"/>
                    <a:pt x="64" y="86"/>
                    <a:pt x="57" y="93"/>
                  </a:cubicBezTo>
                  <a:cubicBezTo>
                    <a:pt x="52" y="98"/>
                    <a:pt x="52" y="98"/>
                    <a:pt x="52" y="98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2" y="60"/>
                    <a:pt x="0" y="65"/>
                    <a:pt x="0" y="7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5"/>
                    <a:pt x="9" y="154"/>
                    <a:pt x="21" y="15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31" y="154"/>
                    <a:pt x="140" y="145"/>
                    <a:pt x="140" y="133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65"/>
                    <a:pt x="138" y="60"/>
                    <a:pt x="135" y="57"/>
                  </a:cubicBezTo>
                  <a:close/>
                  <a:moveTo>
                    <a:pt x="11" y="133"/>
                  </a:moveTo>
                  <a:cubicBezTo>
                    <a:pt x="11" y="70"/>
                    <a:pt x="11" y="70"/>
                    <a:pt x="11" y="70"/>
                  </a:cubicBezTo>
                  <a:cubicBezTo>
                    <a:pt x="11" y="69"/>
                    <a:pt x="11" y="67"/>
                    <a:pt x="12" y="66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12" y="138"/>
                    <a:pt x="12" y="138"/>
                    <a:pt x="12" y="138"/>
                  </a:cubicBezTo>
                  <a:cubicBezTo>
                    <a:pt x="11" y="137"/>
                    <a:pt x="11" y="135"/>
                    <a:pt x="11" y="133"/>
                  </a:cubicBezTo>
                  <a:close/>
                  <a:moveTo>
                    <a:pt x="119" y="143"/>
                  </a:moveTo>
                  <a:cubicBezTo>
                    <a:pt x="21" y="143"/>
                    <a:pt x="21" y="143"/>
                    <a:pt x="21" y="143"/>
                  </a:cubicBezTo>
                  <a:cubicBezTo>
                    <a:pt x="19" y="143"/>
                    <a:pt x="18" y="143"/>
                    <a:pt x="16" y="142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6" y="92"/>
                    <a:pt x="74" y="92"/>
                    <a:pt x="79" y="97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3" y="143"/>
                    <a:pt x="121" y="143"/>
                    <a:pt x="119" y="143"/>
                  </a:cubicBezTo>
                  <a:close/>
                  <a:moveTo>
                    <a:pt x="130" y="133"/>
                  </a:moveTo>
                  <a:cubicBezTo>
                    <a:pt x="130" y="135"/>
                    <a:pt x="129" y="137"/>
                    <a:pt x="128" y="138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29" y="67"/>
                    <a:pt x="130" y="69"/>
                    <a:pt x="130" y="70"/>
                  </a:cubicBezTo>
                  <a:lnTo>
                    <a:pt x="130" y="133"/>
                  </a:lnTo>
                  <a:close/>
                  <a:moveTo>
                    <a:pt x="59" y="46"/>
                  </a:moveTo>
                  <a:cubicBezTo>
                    <a:pt x="59" y="62"/>
                    <a:pt x="59" y="62"/>
                    <a:pt x="59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46"/>
                    <a:pt x="81" y="46"/>
                    <a:pt x="81" y="46"/>
                  </a:cubicBezTo>
                  <a:lnTo>
                    <a:pt x="59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2" name="TextBox 21"/>
          <p:cNvSpPr txBox="1"/>
          <p:nvPr userDrawn="1"/>
        </p:nvSpPr>
        <p:spPr>
          <a:xfrm>
            <a:off x="1919261" y="3653231"/>
            <a:ext cx="276723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spcBef>
                <a:spcPts val="450"/>
              </a:spcBef>
              <a:defRPr sz="120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200" dirty="0">
                <a:latin typeface="Verdana" panose="020B0604030504040204" pitchFamily="34" charset="0"/>
              </a:rPr>
              <a:t>факс</a:t>
            </a:r>
            <a:r>
              <a:rPr lang="en-US" sz="1200" dirty="0">
                <a:latin typeface="Verdana" panose="020B0604030504040204" pitchFamily="34" charset="0"/>
              </a:rPr>
              <a:t>: </a:t>
            </a:r>
            <a:r>
              <a:rPr lang="ru-RU" sz="1200" dirty="0">
                <a:latin typeface="Verdana" panose="020B0604030504040204" pitchFamily="34" charset="0"/>
              </a:rPr>
              <a:t>+7 (495) 988-47-10</a:t>
            </a:r>
          </a:p>
        </p:txBody>
      </p:sp>
      <p:cxnSp>
        <p:nvCxnSpPr>
          <p:cNvPr id="26" name="Прямая соединительная линия 25"/>
          <p:cNvCxnSpPr/>
          <p:nvPr userDrawn="1"/>
        </p:nvCxnSpPr>
        <p:spPr>
          <a:xfrm>
            <a:off x="1099603" y="2640057"/>
            <a:ext cx="3200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 userDrawn="1"/>
        </p:nvSpPr>
        <p:spPr>
          <a:xfrm>
            <a:off x="1386611" y="2165776"/>
            <a:ext cx="304493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spcBef>
                <a:spcPts val="450"/>
              </a:spcBef>
              <a:defRPr sz="120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600" b="1" dirty="0" smtClean="0">
                <a:latin typeface="Verdana" panose="020B0604030504040204" pitchFamily="34" charset="0"/>
              </a:rPr>
              <a:t>Спасибо</a:t>
            </a:r>
            <a:r>
              <a:rPr lang="ru-RU" sz="1600" b="1" baseline="0" dirty="0" smtClean="0">
                <a:latin typeface="Verdana" panose="020B0604030504040204" pitchFamily="34" charset="0"/>
              </a:rPr>
              <a:t> за внимание!</a:t>
            </a:r>
            <a:endParaRPr lang="ru-RU" sz="1600" b="1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5765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глашаем к сотрудничеству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BE4069C-FAAA-49C7-9911-D8B13B38A7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l="12985" t="46561" b="4221"/>
          <a:stretch/>
        </p:blipFill>
        <p:spPr>
          <a:xfrm>
            <a:off x="-19046" y="-19050"/>
            <a:ext cx="12235207" cy="6877050"/>
          </a:xfrm>
          <a:prstGeom prst="rect">
            <a:avLst/>
          </a:prstGeom>
        </p:spPr>
      </p:pic>
      <p:sp>
        <p:nvSpPr>
          <p:cNvPr id="24" name="Прямоугольник 23"/>
          <p:cNvSpPr/>
          <p:nvPr userDrawn="1"/>
        </p:nvSpPr>
        <p:spPr>
          <a:xfrm>
            <a:off x="1" y="-1"/>
            <a:ext cx="5629275" cy="6858849"/>
          </a:xfrm>
          <a:prstGeom prst="rect">
            <a:avLst/>
          </a:prstGeom>
          <a:solidFill>
            <a:srgbClr val="535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AutoShape 7"/>
          <p:cNvSpPr>
            <a:spLocks noChangeAspect="1" noChangeArrowheads="1" noTextEdit="1"/>
          </p:cNvSpPr>
          <p:nvPr userDrawn="1"/>
        </p:nvSpPr>
        <p:spPr bwMode="auto">
          <a:xfrm>
            <a:off x="3074194" y="3635792"/>
            <a:ext cx="351235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ru-RU" sz="135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1919259" y="4370407"/>
            <a:ext cx="280714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spcBef>
                <a:spcPts val="450"/>
              </a:spcBef>
              <a:defRPr sz="120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200" dirty="0">
                <a:latin typeface="Verdana" panose="020B0604030504040204" pitchFamily="34" charset="0"/>
              </a:rPr>
              <a:t>е</a:t>
            </a:r>
            <a:r>
              <a:rPr lang="en-US" sz="1200" dirty="0">
                <a:latin typeface="Verdana" panose="020B0604030504040204" pitchFamily="34" charset="0"/>
              </a:rPr>
              <a:t>-mail: info@aoglonass.ru</a:t>
            </a:r>
            <a:endParaRPr lang="ru-RU" sz="1200" dirty="0">
              <a:latin typeface="Verdana" panose="020B0604030504040204" pitchFamily="34" charset="0"/>
            </a:endParaRPr>
          </a:p>
        </p:txBody>
      </p:sp>
      <p:grpSp>
        <p:nvGrpSpPr>
          <p:cNvPr id="32" name="Группа 31"/>
          <p:cNvGrpSpPr/>
          <p:nvPr userDrawn="1"/>
        </p:nvGrpSpPr>
        <p:grpSpPr>
          <a:xfrm>
            <a:off x="1295099" y="4279416"/>
            <a:ext cx="412812" cy="412812"/>
            <a:chOff x="573581" y="3276532"/>
            <a:chExt cx="412812" cy="412812"/>
          </a:xfrm>
        </p:grpSpPr>
        <p:sp>
          <p:nvSpPr>
            <p:cNvPr id="33" name="Овал 32"/>
            <p:cNvSpPr/>
            <p:nvPr/>
          </p:nvSpPr>
          <p:spPr>
            <a:xfrm>
              <a:off x="573581" y="3276532"/>
              <a:ext cx="412812" cy="412812"/>
            </a:xfrm>
            <a:prstGeom prst="ellipse">
              <a:avLst/>
            </a:prstGeom>
            <a:solidFill>
              <a:srgbClr val="26BD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5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</p:txBody>
        </p:sp>
        <p:sp>
          <p:nvSpPr>
            <p:cNvPr id="34" name="Freeform 13"/>
            <p:cNvSpPr>
              <a:spLocks noEditPoints="1"/>
            </p:cNvSpPr>
            <p:nvPr/>
          </p:nvSpPr>
          <p:spPr bwMode="auto">
            <a:xfrm>
              <a:off x="633255" y="3370582"/>
              <a:ext cx="293465" cy="224713"/>
            </a:xfrm>
            <a:custGeom>
              <a:avLst/>
              <a:gdLst>
                <a:gd name="T0" fmla="*/ 58 w 139"/>
                <a:gd name="T1" fmla="*/ 26 h 104"/>
                <a:gd name="T2" fmla="*/ 58 w 139"/>
                <a:gd name="T3" fmla="*/ 58 h 104"/>
                <a:gd name="T4" fmla="*/ 64 w 139"/>
                <a:gd name="T5" fmla="*/ 47 h 104"/>
                <a:gd name="T6" fmla="*/ 75 w 139"/>
                <a:gd name="T7" fmla="*/ 65 h 104"/>
                <a:gd name="T8" fmla="*/ 81 w 139"/>
                <a:gd name="T9" fmla="*/ 61 h 104"/>
                <a:gd name="T10" fmla="*/ 71 w 139"/>
                <a:gd name="T11" fmla="*/ 43 h 104"/>
                <a:gd name="T12" fmla="*/ 84 w 139"/>
                <a:gd name="T13" fmla="*/ 43 h 104"/>
                <a:gd name="T14" fmla="*/ 58 w 139"/>
                <a:gd name="T15" fmla="*/ 26 h 104"/>
                <a:gd name="T16" fmla="*/ 128 w 139"/>
                <a:gd name="T17" fmla="*/ 11 h 104"/>
                <a:gd name="T18" fmla="*/ 116 w 139"/>
                <a:gd name="T19" fmla="*/ 0 h 104"/>
                <a:gd name="T20" fmla="*/ 23 w 139"/>
                <a:gd name="T21" fmla="*/ 0 h 104"/>
                <a:gd name="T22" fmla="*/ 11 w 139"/>
                <a:gd name="T23" fmla="*/ 11 h 104"/>
                <a:gd name="T24" fmla="*/ 11 w 139"/>
                <a:gd name="T25" fmla="*/ 87 h 104"/>
                <a:gd name="T26" fmla="*/ 128 w 139"/>
                <a:gd name="T27" fmla="*/ 87 h 104"/>
                <a:gd name="T28" fmla="*/ 128 w 139"/>
                <a:gd name="T29" fmla="*/ 11 h 104"/>
                <a:gd name="T30" fmla="*/ 116 w 139"/>
                <a:gd name="T31" fmla="*/ 72 h 104"/>
                <a:gd name="T32" fmla="*/ 113 w 139"/>
                <a:gd name="T33" fmla="*/ 75 h 104"/>
                <a:gd name="T34" fmla="*/ 26 w 139"/>
                <a:gd name="T35" fmla="*/ 75 h 104"/>
                <a:gd name="T36" fmla="*/ 23 w 139"/>
                <a:gd name="T37" fmla="*/ 72 h 104"/>
                <a:gd name="T38" fmla="*/ 23 w 139"/>
                <a:gd name="T39" fmla="*/ 14 h 104"/>
                <a:gd name="T40" fmla="*/ 26 w 139"/>
                <a:gd name="T41" fmla="*/ 11 h 104"/>
                <a:gd name="T42" fmla="*/ 113 w 139"/>
                <a:gd name="T43" fmla="*/ 11 h 104"/>
                <a:gd name="T44" fmla="*/ 116 w 139"/>
                <a:gd name="T45" fmla="*/ 14 h 104"/>
                <a:gd name="T46" fmla="*/ 116 w 139"/>
                <a:gd name="T47" fmla="*/ 72 h 104"/>
                <a:gd name="T48" fmla="*/ 81 w 139"/>
                <a:gd name="T49" fmla="*/ 93 h 104"/>
                <a:gd name="T50" fmla="*/ 81 w 139"/>
                <a:gd name="T51" fmla="*/ 96 h 104"/>
                <a:gd name="T52" fmla="*/ 78 w 139"/>
                <a:gd name="T53" fmla="*/ 99 h 104"/>
                <a:gd name="T54" fmla="*/ 61 w 139"/>
                <a:gd name="T55" fmla="*/ 99 h 104"/>
                <a:gd name="T56" fmla="*/ 58 w 139"/>
                <a:gd name="T57" fmla="*/ 96 h 104"/>
                <a:gd name="T58" fmla="*/ 58 w 139"/>
                <a:gd name="T59" fmla="*/ 93 h 104"/>
                <a:gd name="T60" fmla="*/ 0 w 139"/>
                <a:gd name="T61" fmla="*/ 93 h 104"/>
                <a:gd name="T62" fmla="*/ 0 w 139"/>
                <a:gd name="T63" fmla="*/ 99 h 104"/>
                <a:gd name="T64" fmla="*/ 5 w 139"/>
                <a:gd name="T65" fmla="*/ 104 h 104"/>
                <a:gd name="T66" fmla="*/ 133 w 139"/>
                <a:gd name="T67" fmla="*/ 104 h 104"/>
                <a:gd name="T68" fmla="*/ 139 w 139"/>
                <a:gd name="T69" fmla="*/ 99 h 104"/>
                <a:gd name="T70" fmla="*/ 139 w 139"/>
                <a:gd name="T71" fmla="*/ 93 h 104"/>
                <a:gd name="T72" fmla="*/ 81 w 139"/>
                <a:gd name="T73" fmla="*/ 93 h 104"/>
                <a:gd name="T74" fmla="*/ 125 w 139"/>
                <a:gd name="T75" fmla="*/ 102 h 104"/>
                <a:gd name="T76" fmla="*/ 121 w 139"/>
                <a:gd name="T77" fmla="*/ 99 h 104"/>
                <a:gd name="T78" fmla="*/ 125 w 139"/>
                <a:gd name="T79" fmla="*/ 95 h 104"/>
                <a:gd name="T80" fmla="*/ 128 w 139"/>
                <a:gd name="T81" fmla="*/ 99 h 104"/>
                <a:gd name="T82" fmla="*/ 125 w 139"/>
                <a:gd name="T83" fmla="*/ 10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9" h="104">
                  <a:moveTo>
                    <a:pt x="58" y="26"/>
                  </a:moveTo>
                  <a:cubicBezTo>
                    <a:pt x="58" y="58"/>
                    <a:pt x="58" y="58"/>
                    <a:pt x="58" y="58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75" y="65"/>
                    <a:pt x="75" y="65"/>
                    <a:pt x="75" y="65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84" y="43"/>
                    <a:pt x="84" y="43"/>
                    <a:pt x="84" y="43"/>
                  </a:cubicBezTo>
                  <a:lnTo>
                    <a:pt x="58" y="26"/>
                  </a:lnTo>
                  <a:close/>
                  <a:moveTo>
                    <a:pt x="128" y="11"/>
                  </a:moveTo>
                  <a:cubicBezTo>
                    <a:pt x="128" y="5"/>
                    <a:pt x="122" y="0"/>
                    <a:pt x="11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6" y="0"/>
                    <a:pt x="11" y="5"/>
                    <a:pt x="11" y="11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128" y="87"/>
                    <a:pt x="128" y="87"/>
                    <a:pt x="128" y="87"/>
                  </a:cubicBezTo>
                  <a:lnTo>
                    <a:pt x="128" y="11"/>
                  </a:lnTo>
                  <a:close/>
                  <a:moveTo>
                    <a:pt x="116" y="72"/>
                  </a:moveTo>
                  <a:cubicBezTo>
                    <a:pt x="116" y="74"/>
                    <a:pt x="115" y="75"/>
                    <a:pt x="113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4" y="75"/>
                    <a:pt x="23" y="74"/>
                    <a:pt x="23" y="72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3"/>
                    <a:pt x="24" y="11"/>
                    <a:pt x="26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5" y="11"/>
                    <a:pt x="116" y="13"/>
                    <a:pt x="116" y="14"/>
                  </a:cubicBezTo>
                  <a:lnTo>
                    <a:pt x="116" y="72"/>
                  </a:lnTo>
                  <a:close/>
                  <a:moveTo>
                    <a:pt x="81" y="93"/>
                  </a:moveTo>
                  <a:cubicBezTo>
                    <a:pt x="81" y="96"/>
                    <a:pt x="81" y="96"/>
                    <a:pt x="81" y="96"/>
                  </a:cubicBezTo>
                  <a:cubicBezTo>
                    <a:pt x="81" y="97"/>
                    <a:pt x="80" y="99"/>
                    <a:pt x="78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59" y="99"/>
                    <a:pt x="58" y="97"/>
                    <a:pt x="58" y="96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5"/>
                    <a:pt x="0" y="99"/>
                  </a:cubicBezTo>
                  <a:cubicBezTo>
                    <a:pt x="0" y="102"/>
                    <a:pt x="2" y="104"/>
                    <a:pt x="5" y="104"/>
                  </a:cubicBezTo>
                  <a:cubicBezTo>
                    <a:pt x="133" y="104"/>
                    <a:pt x="133" y="104"/>
                    <a:pt x="133" y="104"/>
                  </a:cubicBezTo>
                  <a:cubicBezTo>
                    <a:pt x="137" y="104"/>
                    <a:pt x="139" y="102"/>
                    <a:pt x="139" y="99"/>
                  </a:cubicBezTo>
                  <a:cubicBezTo>
                    <a:pt x="139" y="95"/>
                    <a:pt x="139" y="93"/>
                    <a:pt x="139" y="93"/>
                  </a:cubicBezTo>
                  <a:lnTo>
                    <a:pt x="81" y="93"/>
                  </a:lnTo>
                  <a:close/>
                  <a:moveTo>
                    <a:pt x="125" y="102"/>
                  </a:moveTo>
                  <a:cubicBezTo>
                    <a:pt x="123" y="102"/>
                    <a:pt x="121" y="101"/>
                    <a:pt x="121" y="99"/>
                  </a:cubicBezTo>
                  <a:cubicBezTo>
                    <a:pt x="121" y="97"/>
                    <a:pt x="123" y="95"/>
                    <a:pt x="125" y="95"/>
                  </a:cubicBezTo>
                  <a:cubicBezTo>
                    <a:pt x="127" y="95"/>
                    <a:pt x="128" y="97"/>
                    <a:pt x="128" y="99"/>
                  </a:cubicBezTo>
                  <a:cubicBezTo>
                    <a:pt x="128" y="101"/>
                    <a:pt x="127" y="102"/>
                    <a:pt x="125" y="1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5" name="Группа 34"/>
          <p:cNvGrpSpPr/>
          <p:nvPr userDrawn="1"/>
        </p:nvGrpSpPr>
        <p:grpSpPr>
          <a:xfrm>
            <a:off x="1295099" y="2845064"/>
            <a:ext cx="412812" cy="412812"/>
            <a:chOff x="573581" y="1842180"/>
            <a:chExt cx="412812" cy="412812"/>
          </a:xfrm>
        </p:grpSpPr>
        <p:sp>
          <p:nvSpPr>
            <p:cNvPr id="36" name="Овал 35"/>
            <p:cNvSpPr/>
            <p:nvPr/>
          </p:nvSpPr>
          <p:spPr>
            <a:xfrm>
              <a:off x="573581" y="1842180"/>
              <a:ext cx="412812" cy="412812"/>
            </a:xfrm>
            <a:prstGeom prst="ellipse">
              <a:avLst/>
            </a:prstGeom>
            <a:solidFill>
              <a:srgbClr val="26BD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5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665092" y="1934081"/>
              <a:ext cx="229791" cy="229012"/>
            </a:xfrm>
            <a:custGeom>
              <a:avLst/>
              <a:gdLst>
                <a:gd name="T0" fmla="*/ 86 w 144"/>
                <a:gd name="T1" fmla="*/ 110 h 144"/>
                <a:gd name="T2" fmla="*/ 55 w 144"/>
                <a:gd name="T3" fmla="*/ 89 h 144"/>
                <a:gd name="T4" fmla="*/ 34 w 144"/>
                <a:gd name="T5" fmla="*/ 58 h 144"/>
                <a:gd name="T6" fmla="*/ 52 w 144"/>
                <a:gd name="T7" fmla="*/ 39 h 144"/>
                <a:gd name="T8" fmla="*/ 38 w 144"/>
                <a:gd name="T9" fmla="*/ 0 h 144"/>
                <a:gd name="T10" fmla="*/ 24 w 144"/>
                <a:gd name="T11" fmla="*/ 0 h 144"/>
                <a:gd name="T12" fmla="*/ 0 w 144"/>
                <a:gd name="T13" fmla="*/ 34 h 144"/>
                <a:gd name="T14" fmla="*/ 38 w 144"/>
                <a:gd name="T15" fmla="*/ 106 h 144"/>
                <a:gd name="T16" fmla="*/ 110 w 144"/>
                <a:gd name="T17" fmla="*/ 144 h 144"/>
                <a:gd name="T18" fmla="*/ 144 w 144"/>
                <a:gd name="T19" fmla="*/ 120 h 144"/>
                <a:gd name="T20" fmla="*/ 144 w 144"/>
                <a:gd name="T21" fmla="*/ 106 h 144"/>
                <a:gd name="T22" fmla="*/ 105 w 144"/>
                <a:gd name="T23" fmla="*/ 92 h 144"/>
                <a:gd name="T24" fmla="*/ 86 w 144"/>
                <a:gd name="T25" fmla="*/ 11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44">
                  <a:moveTo>
                    <a:pt x="86" y="110"/>
                  </a:moveTo>
                  <a:cubicBezTo>
                    <a:pt x="79" y="110"/>
                    <a:pt x="62" y="96"/>
                    <a:pt x="55" y="89"/>
                  </a:cubicBezTo>
                  <a:cubicBezTo>
                    <a:pt x="48" y="82"/>
                    <a:pt x="34" y="65"/>
                    <a:pt x="34" y="58"/>
                  </a:cubicBezTo>
                  <a:cubicBezTo>
                    <a:pt x="34" y="52"/>
                    <a:pt x="52" y="43"/>
                    <a:pt x="52" y="39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4" y="0"/>
                    <a:pt x="24" y="0"/>
                  </a:cubicBezTo>
                  <a:cubicBezTo>
                    <a:pt x="17" y="0"/>
                    <a:pt x="0" y="21"/>
                    <a:pt x="0" y="34"/>
                  </a:cubicBezTo>
                  <a:cubicBezTo>
                    <a:pt x="0" y="48"/>
                    <a:pt x="7" y="75"/>
                    <a:pt x="38" y="106"/>
                  </a:cubicBezTo>
                  <a:cubicBezTo>
                    <a:pt x="69" y="137"/>
                    <a:pt x="96" y="144"/>
                    <a:pt x="110" y="144"/>
                  </a:cubicBezTo>
                  <a:cubicBezTo>
                    <a:pt x="123" y="144"/>
                    <a:pt x="144" y="127"/>
                    <a:pt x="144" y="120"/>
                  </a:cubicBezTo>
                  <a:cubicBezTo>
                    <a:pt x="144" y="110"/>
                    <a:pt x="144" y="106"/>
                    <a:pt x="144" y="106"/>
                  </a:cubicBezTo>
                  <a:cubicBezTo>
                    <a:pt x="105" y="92"/>
                    <a:pt x="105" y="92"/>
                    <a:pt x="105" y="92"/>
                  </a:cubicBezTo>
                  <a:cubicBezTo>
                    <a:pt x="101" y="92"/>
                    <a:pt x="93" y="110"/>
                    <a:pt x="86" y="1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8" name="TextBox 37"/>
          <p:cNvSpPr txBox="1"/>
          <p:nvPr userDrawn="1"/>
        </p:nvSpPr>
        <p:spPr>
          <a:xfrm>
            <a:off x="1981151" y="2936055"/>
            <a:ext cx="255316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spcBef>
                <a:spcPts val="450"/>
              </a:spcBef>
              <a:defRPr sz="120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200" dirty="0">
                <a:latin typeface="Verdana" panose="020B0604030504040204" pitchFamily="34" charset="0"/>
              </a:rPr>
              <a:t>тел: +7 (495) 988-47-10</a:t>
            </a:r>
          </a:p>
        </p:txBody>
      </p:sp>
      <p:grpSp>
        <p:nvGrpSpPr>
          <p:cNvPr id="39" name="Группа 38"/>
          <p:cNvGrpSpPr/>
          <p:nvPr userDrawn="1"/>
        </p:nvGrpSpPr>
        <p:grpSpPr>
          <a:xfrm>
            <a:off x="1295099" y="3562240"/>
            <a:ext cx="412812" cy="412812"/>
            <a:chOff x="573581" y="2559356"/>
            <a:chExt cx="412812" cy="412812"/>
          </a:xfrm>
        </p:grpSpPr>
        <p:sp>
          <p:nvSpPr>
            <p:cNvPr id="40" name="Овал 39"/>
            <p:cNvSpPr/>
            <p:nvPr/>
          </p:nvSpPr>
          <p:spPr>
            <a:xfrm>
              <a:off x="573581" y="2559356"/>
              <a:ext cx="412812" cy="412812"/>
            </a:xfrm>
            <a:prstGeom prst="ellipse">
              <a:avLst/>
            </a:prstGeom>
            <a:solidFill>
              <a:srgbClr val="26BD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5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</p:txBody>
        </p:sp>
        <p:sp>
          <p:nvSpPr>
            <p:cNvPr id="41" name="Freeform 5"/>
            <p:cNvSpPr>
              <a:spLocks noEditPoints="1"/>
            </p:cNvSpPr>
            <p:nvPr/>
          </p:nvSpPr>
          <p:spPr bwMode="auto">
            <a:xfrm>
              <a:off x="646650" y="2619416"/>
              <a:ext cx="266675" cy="292692"/>
            </a:xfrm>
            <a:custGeom>
              <a:avLst/>
              <a:gdLst>
                <a:gd name="T0" fmla="*/ 70 w 140"/>
                <a:gd name="T1" fmla="*/ 11 h 154"/>
                <a:gd name="T2" fmla="*/ 87 w 140"/>
                <a:gd name="T3" fmla="*/ 24 h 154"/>
                <a:gd name="T4" fmla="*/ 85 w 140"/>
                <a:gd name="T5" fmla="*/ 6 h 154"/>
                <a:gd name="T6" fmla="*/ 56 w 140"/>
                <a:gd name="T7" fmla="*/ 6 h 154"/>
                <a:gd name="T8" fmla="*/ 53 w 140"/>
                <a:gd name="T9" fmla="*/ 24 h 154"/>
                <a:gd name="T10" fmla="*/ 23 w 140"/>
                <a:gd name="T11" fmla="*/ 41 h 154"/>
                <a:gd name="T12" fmla="*/ 109 w 140"/>
                <a:gd name="T13" fmla="*/ 33 h 154"/>
                <a:gd name="T14" fmla="*/ 117 w 140"/>
                <a:gd name="T15" fmla="*/ 65 h 154"/>
                <a:gd name="T16" fmla="*/ 123 w 140"/>
                <a:gd name="T17" fmla="*/ 41 h 154"/>
                <a:gd name="T18" fmla="*/ 31 w 140"/>
                <a:gd name="T19" fmla="*/ 28 h 154"/>
                <a:gd name="T20" fmla="*/ 17 w 140"/>
                <a:gd name="T21" fmla="*/ 58 h 154"/>
                <a:gd name="T22" fmla="*/ 23 w 140"/>
                <a:gd name="T23" fmla="*/ 41 h 154"/>
                <a:gd name="T24" fmla="*/ 133 w 140"/>
                <a:gd name="T25" fmla="*/ 55 h 154"/>
                <a:gd name="T26" fmla="*/ 88 w 140"/>
                <a:gd name="T27" fmla="*/ 98 h 154"/>
                <a:gd name="T28" fmla="*/ 57 w 140"/>
                <a:gd name="T29" fmla="*/ 93 h 154"/>
                <a:gd name="T30" fmla="*/ 8 w 140"/>
                <a:gd name="T31" fmla="*/ 54 h 154"/>
                <a:gd name="T32" fmla="*/ 6 w 140"/>
                <a:gd name="T33" fmla="*/ 56 h 154"/>
                <a:gd name="T34" fmla="*/ 0 w 140"/>
                <a:gd name="T35" fmla="*/ 133 h 154"/>
                <a:gd name="T36" fmla="*/ 119 w 140"/>
                <a:gd name="T37" fmla="*/ 154 h 154"/>
                <a:gd name="T38" fmla="*/ 140 w 140"/>
                <a:gd name="T39" fmla="*/ 70 h 154"/>
                <a:gd name="T40" fmla="*/ 11 w 140"/>
                <a:gd name="T41" fmla="*/ 133 h 154"/>
                <a:gd name="T42" fmla="*/ 12 w 140"/>
                <a:gd name="T43" fmla="*/ 66 h 154"/>
                <a:gd name="T44" fmla="*/ 12 w 140"/>
                <a:gd name="T45" fmla="*/ 138 h 154"/>
                <a:gd name="T46" fmla="*/ 119 w 140"/>
                <a:gd name="T47" fmla="*/ 143 h 154"/>
                <a:gd name="T48" fmla="*/ 16 w 140"/>
                <a:gd name="T49" fmla="*/ 142 h 154"/>
                <a:gd name="T50" fmla="*/ 79 w 140"/>
                <a:gd name="T51" fmla="*/ 97 h 154"/>
                <a:gd name="T52" fmla="*/ 119 w 140"/>
                <a:gd name="T53" fmla="*/ 143 h 154"/>
                <a:gd name="T54" fmla="*/ 128 w 140"/>
                <a:gd name="T55" fmla="*/ 138 h 154"/>
                <a:gd name="T56" fmla="*/ 129 w 140"/>
                <a:gd name="T57" fmla="*/ 66 h 154"/>
                <a:gd name="T58" fmla="*/ 130 w 140"/>
                <a:gd name="T59" fmla="*/ 133 h 154"/>
                <a:gd name="T60" fmla="*/ 59 w 140"/>
                <a:gd name="T61" fmla="*/ 62 h 154"/>
                <a:gd name="T62" fmla="*/ 70 w 140"/>
                <a:gd name="T63" fmla="*/ 82 h 154"/>
                <a:gd name="T64" fmla="*/ 81 w 140"/>
                <a:gd name="T65" fmla="*/ 62 h 154"/>
                <a:gd name="T66" fmla="*/ 59 w 140"/>
                <a:gd name="T67" fmla="*/ 4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0" h="154">
                  <a:moveTo>
                    <a:pt x="63" y="14"/>
                  </a:moveTo>
                  <a:cubicBezTo>
                    <a:pt x="65" y="12"/>
                    <a:pt x="68" y="11"/>
                    <a:pt x="70" y="11"/>
                  </a:cubicBezTo>
                  <a:cubicBezTo>
                    <a:pt x="73" y="11"/>
                    <a:pt x="75" y="12"/>
                    <a:pt x="77" y="1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1" y="3"/>
                    <a:pt x="76" y="0"/>
                    <a:pt x="70" y="0"/>
                  </a:cubicBezTo>
                  <a:cubicBezTo>
                    <a:pt x="65" y="0"/>
                    <a:pt x="60" y="3"/>
                    <a:pt x="56" y="6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53" y="24"/>
                    <a:pt x="53" y="24"/>
                    <a:pt x="53" y="24"/>
                  </a:cubicBezTo>
                  <a:lnTo>
                    <a:pt x="63" y="14"/>
                  </a:lnTo>
                  <a:close/>
                  <a:moveTo>
                    <a:pt x="23" y="41"/>
                  </a:moveTo>
                  <a:cubicBezTo>
                    <a:pt x="23" y="37"/>
                    <a:pt x="27" y="33"/>
                    <a:pt x="31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3" y="33"/>
                    <a:pt x="117" y="37"/>
                    <a:pt x="117" y="41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23" y="59"/>
                    <a:pt x="123" y="59"/>
                    <a:pt x="123" y="59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3" y="34"/>
                    <a:pt x="117" y="28"/>
                    <a:pt x="109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24" y="28"/>
                    <a:pt x="17" y="34"/>
                    <a:pt x="17" y="41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23" y="64"/>
                    <a:pt x="23" y="64"/>
                    <a:pt x="23" y="64"/>
                  </a:cubicBezTo>
                  <a:lnTo>
                    <a:pt x="23" y="41"/>
                  </a:lnTo>
                  <a:close/>
                  <a:moveTo>
                    <a:pt x="135" y="57"/>
                  </a:moveTo>
                  <a:cubicBezTo>
                    <a:pt x="133" y="55"/>
                    <a:pt x="133" y="55"/>
                    <a:pt x="133" y="55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76" y="86"/>
                    <a:pt x="64" y="86"/>
                    <a:pt x="57" y="93"/>
                  </a:cubicBezTo>
                  <a:cubicBezTo>
                    <a:pt x="52" y="98"/>
                    <a:pt x="52" y="98"/>
                    <a:pt x="52" y="98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2" y="60"/>
                    <a:pt x="0" y="65"/>
                    <a:pt x="0" y="7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5"/>
                    <a:pt x="9" y="154"/>
                    <a:pt x="21" y="15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31" y="154"/>
                    <a:pt x="140" y="145"/>
                    <a:pt x="140" y="133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65"/>
                    <a:pt x="138" y="60"/>
                    <a:pt x="135" y="57"/>
                  </a:cubicBezTo>
                  <a:close/>
                  <a:moveTo>
                    <a:pt x="11" y="133"/>
                  </a:moveTo>
                  <a:cubicBezTo>
                    <a:pt x="11" y="70"/>
                    <a:pt x="11" y="70"/>
                    <a:pt x="11" y="70"/>
                  </a:cubicBezTo>
                  <a:cubicBezTo>
                    <a:pt x="11" y="69"/>
                    <a:pt x="11" y="67"/>
                    <a:pt x="12" y="66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12" y="138"/>
                    <a:pt x="12" y="138"/>
                    <a:pt x="12" y="138"/>
                  </a:cubicBezTo>
                  <a:cubicBezTo>
                    <a:pt x="11" y="137"/>
                    <a:pt x="11" y="135"/>
                    <a:pt x="11" y="133"/>
                  </a:cubicBezTo>
                  <a:close/>
                  <a:moveTo>
                    <a:pt x="119" y="143"/>
                  </a:moveTo>
                  <a:cubicBezTo>
                    <a:pt x="21" y="143"/>
                    <a:pt x="21" y="143"/>
                    <a:pt x="21" y="143"/>
                  </a:cubicBezTo>
                  <a:cubicBezTo>
                    <a:pt x="19" y="143"/>
                    <a:pt x="18" y="143"/>
                    <a:pt x="16" y="142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6" y="92"/>
                    <a:pt x="74" y="92"/>
                    <a:pt x="79" y="97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3" y="143"/>
                    <a:pt x="121" y="143"/>
                    <a:pt x="119" y="143"/>
                  </a:cubicBezTo>
                  <a:close/>
                  <a:moveTo>
                    <a:pt x="130" y="133"/>
                  </a:moveTo>
                  <a:cubicBezTo>
                    <a:pt x="130" y="135"/>
                    <a:pt x="129" y="137"/>
                    <a:pt x="128" y="138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29" y="67"/>
                    <a:pt x="130" y="69"/>
                    <a:pt x="130" y="70"/>
                  </a:cubicBezTo>
                  <a:lnTo>
                    <a:pt x="130" y="133"/>
                  </a:lnTo>
                  <a:close/>
                  <a:moveTo>
                    <a:pt x="59" y="46"/>
                  </a:moveTo>
                  <a:cubicBezTo>
                    <a:pt x="59" y="62"/>
                    <a:pt x="59" y="62"/>
                    <a:pt x="59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46"/>
                    <a:pt x="81" y="46"/>
                    <a:pt x="81" y="46"/>
                  </a:cubicBezTo>
                  <a:lnTo>
                    <a:pt x="59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42" name="TextBox 41"/>
          <p:cNvSpPr txBox="1"/>
          <p:nvPr userDrawn="1"/>
        </p:nvSpPr>
        <p:spPr>
          <a:xfrm>
            <a:off x="1919261" y="3653231"/>
            <a:ext cx="276723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spcBef>
                <a:spcPts val="450"/>
              </a:spcBef>
              <a:defRPr sz="120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200" dirty="0">
                <a:latin typeface="Verdana" panose="020B0604030504040204" pitchFamily="34" charset="0"/>
              </a:rPr>
              <a:t>факс</a:t>
            </a:r>
            <a:r>
              <a:rPr lang="en-US" sz="1200" dirty="0">
                <a:latin typeface="Verdana" panose="020B0604030504040204" pitchFamily="34" charset="0"/>
              </a:rPr>
              <a:t>: </a:t>
            </a:r>
            <a:r>
              <a:rPr lang="ru-RU" sz="1200" dirty="0">
                <a:latin typeface="Verdana" panose="020B0604030504040204" pitchFamily="34" charset="0"/>
              </a:rPr>
              <a:t>+7 (495) 988-47-10</a:t>
            </a:r>
          </a:p>
        </p:txBody>
      </p:sp>
      <p:cxnSp>
        <p:nvCxnSpPr>
          <p:cNvPr id="43" name="Прямая соединительная линия 42"/>
          <p:cNvCxnSpPr/>
          <p:nvPr userDrawn="1"/>
        </p:nvCxnSpPr>
        <p:spPr>
          <a:xfrm>
            <a:off x="990603" y="2640057"/>
            <a:ext cx="36958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 userDrawn="1"/>
        </p:nvSpPr>
        <p:spPr>
          <a:xfrm>
            <a:off x="559956" y="2165776"/>
            <a:ext cx="45093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spcBef>
                <a:spcPts val="450"/>
              </a:spcBef>
              <a:defRPr sz="120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ru-RU" sz="1600" b="1" dirty="0" smtClean="0">
                <a:latin typeface="Verdana" panose="020B0604030504040204" pitchFamily="34" charset="0"/>
              </a:rPr>
              <a:t>Приглашаем к сотрудничеству!</a:t>
            </a:r>
            <a:endParaRPr lang="ru-RU" sz="1600" b="1" dirty="0">
              <a:latin typeface="Verdana" panose="020B0604030504040204" pitchFamily="34" charset="0"/>
            </a:endParaRPr>
          </a:p>
        </p:txBody>
      </p:sp>
      <p:grpSp>
        <p:nvGrpSpPr>
          <p:cNvPr id="45" name="Группа 44"/>
          <p:cNvGrpSpPr/>
          <p:nvPr userDrawn="1"/>
        </p:nvGrpSpPr>
        <p:grpSpPr>
          <a:xfrm>
            <a:off x="7142301" y="2450997"/>
            <a:ext cx="3560839" cy="1956397"/>
            <a:chOff x="6896517" y="2524776"/>
            <a:chExt cx="3560839" cy="1956397"/>
          </a:xfrm>
        </p:grpSpPr>
        <p:sp>
          <p:nvSpPr>
            <p:cNvPr id="46" name="Прямоугольник 45"/>
            <p:cNvSpPr/>
            <p:nvPr userDrawn="1"/>
          </p:nvSpPr>
          <p:spPr>
            <a:xfrm>
              <a:off x="6896517" y="3534375"/>
              <a:ext cx="3560839" cy="946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900"/>
                </a:spcBef>
              </a:pPr>
              <a:r>
                <a:rPr lang="ru-RU" sz="1351" dirty="0">
                  <a:solidFill>
                    <a:srgbClr val="535B7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123112, Россия, Москва, </a:t>
              </a:r>
              <a:endParaRPr lang="en-US" sz="1351" dirty="0">
                <a:solidFill>
                  <a:srgbClr val="535B7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>
                <a:spcBef>
                  <a:spcPts val="900"/>
                </a:spcBef>
              </a:pPr>
              <a:r>
                <a:rPr lang="ru-RU" sz="1351" dirty="0">
                  <a:solidFill>
                    <a:srgbClr val="535B7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ул. </a:t>
              </a:r>
              <a:r>
                <a:rPr lang="ru-RU" sz="1351" dirty="0" err="1">
                  <a:solidFill>
                    <a:srgbClr val="535B7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Тестовская</a:t>
              </a:r>
              <a:r>
                <a:rPr lang="ru-RU" sz="1351" dirty="0">
                  <a:solidFill>
                    <a:srgbClr val="535B7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д. 10, подъезд 2</a:t>
              </a:r>
            </a:p>
            <a:p>
              <a:pPr algn="ctr">
                <a:spcBef>
                  <a:spcPts val="900"/>
                </a:spcBef>
              </a:pPr>
              <a:r>
                <a:rPr lang="en-US" sz="1351" dirty="0">
                  <a:solidFill>
                    <a:srgbClr val="535B7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www.aoglonass.ru</a:t>
              </a:r>
            </a:p>
          </p:txBody>
        </p:sp>
        <p:pic>
          <p:nvPicPr>
            <p:cNvPr id="47" name="Рисунок 4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323100" y="2524776"/>
              <a:ext cx="2484125" cy="5913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182759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лош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03C5BF3-550C-4232-A34A-34D9F7C2F2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77500" y="144694"/>
            <a:ext cx="1198563" cy="285302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D88A9102-CA70-42C0-91EF-D0DB6236492F}"/>
              </a:ext>
            </a:extLst>
          </p:cNvPr>
          <p:cNvCxnSpPr>
            <a:cxnSpLocks/>
          </p:cNvCxnSpPr>
          <p:nvPr userDrawn="1"/>
        </p:nvCxnSpPr>
        <p:spPr>
          <a:xfrm>
            <a:off x="-114918" y="554749"/>
            <a:ext cx="12331075" cy="0"/>
          </a:xfrm>
          <a:prstGeom prst="line">
            <a:avLst/>
          </a:prstGeom>
          <a:ln w="19050">
            <a:solidFill>
              <a:srgbClr val="00B2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310" y="62828"/>
            <a:ext cx="9935369" cy="449047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B2BD"/>
                </a:solidFill>
                <a:latin typeface="Segoe UI" panose="020B0702040204020203" pitchFamily="34" charset="0"/>
                <a:cs typeface="Segoe UI" panose="020B0702040204020203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287129" y="6346831"/>
            <a:ext cx="500559" cy="365125"/>
          </a:xfrm>
        </p:spPr>
        <p:txBody>
          <a:bodyPr/>
          <a:lstStyle>
            <a:lvl1pPr>
              <a:defRPr sz="1400">
                <a:solidFill>
                  <a:srgbClr val="535B7C"/>
                </a:solidFill>
                <a:latin typeface="Segoe UI" panose="020B0702040204020203" pitchFamily="34" charset="0"/>
                <a:cs typeface="Segoe UI" panose="020B0702040204020203" pitchFamily="34" charset="0"/>
              </a:defRPr>
            </a:lvl1pPr>
          </a:lstStyle>
          <a:p>
            <a:fld id="{9E67EEB2-51B9-4004-9C9F-97BB25D4343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233" y="1326721"/>
            <a:ext cx="11159451" cy="276999"/>
          </a:xfrm>
        </p:spPr>
        <p:txBody>
          <a:bodyPr wrap="square">
            <a:spAutoFit/>
          </a:bodyPr>
          <a:lstStyle>
            <a:lvl1pPr marL="0" indent="0" algn="just">
              <a:lnSpc>
                <a:spcPct val="120000"/>
              </a:lnSpc>
              <a:spcBef>
                <a:spcPts val="600"/>
              </a:spcBef>
              <a:buNone/>
              <a:defRPr sz="100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233" y="934298"/>
            <a:ext cx="11159451" cy="313932"/>
          </a:xfrm>
        </p:spPr>
        <p:txBody>
          <a:bodyPr wrap="square">
            <a:spAutoFit/>
          </a:bodyPr>
          <a:lstStyle>
            <a:lvl1pPr marL="0" indent="0" algn="just">
              <a:lnSpc>
                <a:spcPct val="120000"/>
              </a:lnSpc>
              <a:buNone/>
              <a:defRPr sz="1200" b="1">
                <a:solidFill>
                  <a:srgbClr val="00B2B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1232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03C5BF3-550C-4232-A34A-34D9F7C2F2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77500" y="144694"/>
            <a:ext cx="1198563" cy="285302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D88A9102-CA70-42C0-91EF-D0DB6236492F}"/>
              </a:ext>
            </a:extLst>
          </p:cNvPr>
          <p:cNvCxnSpPr>
            <a:cxnSpLocks/>
          </p:cNvCxnSpPr>
          <p:nvPr userDrawn="1"/>
        </p:nvCxnSpPr>
        <p:spPr>
          <a:xfrm>
            <a:off x="-114918" y="554749"/>
            <a:ext cx="12331075" cy="0"/>
          </a:xfrm>
          <a:prstGeom prst="line">
            <a:avLst/>
          </a:prstGeom>
          <a:ln w="19050">
            <a:solidFill>
              <a:srgbClr val="00B2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310" y="62828"/>
            <a:ext cx="9935369" cy="449047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B2BD"/>
                </a:solidFill>
                <a:latin typeface="Segoe UI" panose="020B0702040204020203" pitchFamily="34" charset="0"/>
                <a:cs typeface="Segoe UI" panose="020B0702040204020203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287129" y="6346831"/>
            <a:ext cx="500559" cy="365125"/>
          </a:xfrm>
        </p:spPr>
        <p:txBody>
          <a:bodyPr/>
          <a:lstStyle>
            <a:lvl1pPr>
              <a:defRPr sz="1400">
                <a:solidFill>
                  <a:srgbClr val="535B7C"/>
                </a:solidFill>
                <a:latin typeface="Segoe UI" panose="020B0702040204020203" pitchFamily="34" charset="0"/>
                <a:cs typeface="Segoe UI" panose="020B0702040204020203" pitchFamily="34" charset="0"/>
              </a:defRPr>
            </a:lvl1pPr>
          </a:lstStyle>
          <a:p>
            <a:fld id="{9E67EEB2-51B9-4004-9C9F-97BB25D4343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233" y="934298"/>
            <a:ext cx="6967704" cy="313932"/>
          </a:xfrm>
        </p:spPr>
        <p:txBody>
          <a:bodyPr wrap="square">
            <a:spAutoFit/>
          </a:bodyPr>
          <a:lstStyle>
            <a:lvl1pPr marL="0" indent="0" algn="just">
              <a:lnSpc>
                <a:spcPct val="120000"/>
              </a:lnSpc>
              <a:buNone/>
              <a:defRPr sz="1200" b="1">
                <a:solidFill>
                  <a:srgbClr val="00B2B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7820530" y="1003795"/>
            <a:ext cx="3855537" cy="52321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233" y="1326721"/>
            <a:ext cx="6967704" cy="276999"/>
          </a:xfrm>
        </p:spPr>
        <p:txBody>
          <a:bodyPr wrap="square">
            <a:spAutoFit/>
          </a:bodyPr>
          <a:lstStyle>
            <a:lvl1pPr marL="0" indent="0" algn="just">
              <a:lnSpc>
                <a:spcPct val="120000"/>
              </a:lnSpc>
              <a:spcBef>
                <a:spcPts val="600"/>
              </a:spcBef>
              <a:buNone/>
              <a:defRPr sz="100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1954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2 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03C5BF3-550C-4232-A34A-34D9F7C2F2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77500" y="144694"/>
            <a:ext cx="1198563" cy="285302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D88A9102-CA70-42C0-91EF-D0DB6236492F}"/>
              </a:ext>
            </a:extLst>
          </p:cNvPr>
          <p:cNvCxnSpPr>
            <a:cxnSpLocks/>
          </p:cNvCxnSpPr>
          <p:nvPr userDrawn="1"/>
        </p:nvCxnSpPr>
        <p:spPr>
          <a:xfrm>
            <a:off x="-114918" y="554749"/>
            <a:ext cx="12331075" cy="0"/>
          </a:xfrm>
          <a:prstGeom prst="line">
            <a:avLst/>
          </a:prstGeom>
          <a:ln w="19050">
            <a:solidFill>
              <a:srgbClr val="00B2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310" y="62828"/>
            <a:ext cx="9935369" cy="449047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B2BD"/>
                </a:solidFill>
                <a:latin typeface="Segoe UI" panose="020B0702040204020203" pitchFamily="34" charset="0"/>
                <a:cs typeface="Segoe UI" panose="020B0702040204020203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287129" y="6346831"/>
            <a:ext cx="500559" cy="365125"/>
          </a:xfrm>
        </p:spPr>
        <p:txBody>
          <a:bodyPr/>
          <a:lstStyle>
            <a:lvl1pPr>
              <a:defRPr sz="1400">
                <a:solidFill>
                  <a:srgbClr val="535B7C"/>
                </a:solidFill>
                <a:latin typeface="Segoe UI" panose="020B0702040204020203" pitchFamily="34" charset="0"/>
                <a:cs typeface="Segoe UI" panose="020B0702040204020203" pitchFamily="34" charset="0"/>
              </a:defRPr>
            </a:lvl1pPr>
          </a:lstStyle>
          <a:p>
            <a:fld id="{9E67EEB2-51B9-4004-9C9F-97BB25D4343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233" y="934298"/>
            <a:ext cx="6967704" cy="313932"/>
          </a:xfrm>
        </p:spPr>
        <p:txBody>
          <a:bodyPr wrap="square">
            <a:spAutoFit/>
          </a:bodyPr>
          <a:lstStyle>
            <a:lvl1pPr marL="0" indent="0" algn="just">
              <a:lnSpc>
                <a:spcPct val="120000"/>
              </a:lnSpc>
              <a:buNone/>
              <a:defRPr sz="1200" b="1">
                <a:solidFill>
                  <a:srgbClr val="00B2B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3"/>
          </p:nvPr>
        </p:nvSpPr>
        <p:spPr>
          <a:xfrm>
            <a:off x="7820530" y="1003801"/>
            <a:ext cx="3855537" cy="242520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Рисунок 8"/>
          <p:cNvSpPr>
            <a:spLocks noGrp="1"/>
          </p:cNvSpPr>
          <p:nvPr>
            <p:ph type="pic" sz="quarter" idx="14"/>
          </p:nvPr>
        </p:nvSpPr>
        <p:spPr>
          <a:xfrm>
            <a:off x="7820530" y="3675316"/>
            <a:ext cx="3855537" cy="242520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233" y="1326721"/>
            <a:ext cx="6967704" cy="276999"/>
          </a:xfrm>
        </p:spPr>
        <p:txBody>
          <a:bodyPr wrap="square">
            <a:spAutoFit/>
          </a:bodyPr>
          <a:lstStyle>
            <a:lvl1pPr marL="0" indent="0" algn="just">
              <a:lnSpc>
                <a:spcPct val="120000"/>
              </a:lnSpc>
              <a:spcBef>
                <a:spcPts val="600"/>
              </a:spcBef>
              <a:buNone/>
              <a:defRPr sz="100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6001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чис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03C5BF3-550C-4232-A34A-34D9F7C2F2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77500" y="144694"/>
            <a:ext cx="1198563" cy="285302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D88A9102-CA70-42C0-91EF-D0DB6236492F}"/>
              </a:ext>
            </a:extLst>
          </p:cNvPr>
          <p:cNvCxnSpPr>
            <a:cxnSpLocks/>
          </p:cNvCxnSpPr>
          <p:nvPr userDrawn="1"/>
        </p:nvCxnSpPr>
        <p:spPr>
          <a:xfrm>
            <a:off x="-114918" y="554749"/>
            <a:ext cx="12331075" cy="0"/>
          </a:xfrm>
          <a:prstGeom prst="line">
            <a:avLst/>
          </a:prstGeom>
          <a:ln w="19050">
            <a:solidFill>
              <a:srgbClr val="00B2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310" y="62828"/>
            <a:ext cx="9935369" cy="449047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B2BD"/>
                </a:solidFill>
                <a:latin typeface="Segoe UI" panose="020B0702040204020203" pitchFamily="34" charset="0"/>
                <a:cs typeface="Segoe UI" panose="020B0702040204020203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287129" y="6346831"/>
            <a:ext cx="500559" cy="365125"/>
          </a:xfrm>
        </p:spPr>
        <p:txBody>
          <a:bodyPr/>
          <a:lstStyle>
            <a:lvl1pPr>
              <a:defRPr sz="1400">
                <a:solidFill>
                  <a:srgbClr val="535B7C"/>
                </a:solidFill>
                <a:latin typeface="Segoe UI" panose="020B0702040204020203" pitchFamily="34" charset="0"/>
                <a:cs typeface="Segoe UI" panose="020B0702040204020203" pitchFamily="34" charset="0"/>
              </a:defRPr>
            </a:lvl1pPr>
          </a:lstStyle>
          <a:p>
            <a:fld id="{9E67EEB2-51B9-4004-9C9F-97BB25D4343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233" y="1326721"/>
            <a:ext cx="11159451" cy="276999"/>
          </a:xfrm>
        </p:spPr>
        <p:txBody>
          <a:bodyPr wrap="square">
            <a:spAutoFit/>
          </a:bodyPr>
          <a:lstStyle>
            <a:lvl1pPr marL="171446" indent="-171446" algn="l">
              <a:lnSpc>
                <a:spcPct val="120000"/>
              </a:lnSpc>
              <a:spcBef>
                <a:spcPts val="600"/>
              </a:spcBef>
              <a:buClr>
                <a:srgbClr val="00B2BD"/>
              </a:buClr>
              <a:buSzPct val="120000"/>
              <a:buFont typeface="Arial" panose="020B0604020202020204" pitchFamily="34" charset="0"/>
              <a:buChar char="•"/>
              <a:defRPr sz="100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Перечисление</a:t>
            </a:r>
            <a:endParaRPr lang="ru-RU" dirty="0"/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233" y="934298"/>
            <a:ext cx="11159451" cy="313932"/>
          </a:xfrm>
        </p:spPr>
        <p:txBody>
          <a:bodyPr wrap="square">
            <a:spAutoFit/>
          </a:bodyPr>
          <a:lstStyle>
            <a:lvl1pPr marL="0" indent="0" algn="just">
              <a:lnSpc>
                <a:spcPct val="120000"/>
              </a:lnSpc>
              <a:buNone/>
              <a:defRPr sz="1200" b="1">
                <a:solidFill>
                  <a:srgbClr val="00B2B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4791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числение +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03C5BF3-550C-4232-A34A-34D9F7C2F2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77500" y="144694"/>
            <a:ext cx="1198563" cy="285302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D88A9102-CA70-42C0-91EF-D0DB6236492F}"/>
              </a:ext>
            </a:extLst>
          </p:cNvPr>
          <p:cNvCxnSpPr>
            <a:cxnSpLocks/>
          </p:cNvCxnSpPr>
          <p:nvPr userDrawn="1"/>
        </p:nvCxnSpPr>
        <p:spPr>
          <a:xfrm>
            <a:off x="-114918" y="554749"/>
            <a:ext cx="12331075" cy="0"/>
          </a:xfrm>
          <a:prstGeom prst="line">
            <a:avLst/>
          </a:prstGeom>
          <a:ln w="19050">
            <a:solidFill>
              <a:srgbClr val="00B2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310" y="62828"/>
            <a:ext cx="9935369" cy="449047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B2BD"/>
                </a:solidFill>
                <a:latin typeface="Segoe UI" panose="020B0702040204020203" pitchFamily="34" charset="0"/>
                <a:cs typeface="Segoe UI" panose="020B0702040204020203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287129" y="6346831"/>
            <a:ext cx="500559" cy="365125"/>
          </a:xfrm>
        </p:spPr>
        <p:txBody>
          <a:bodyPr/>
          <a:lstStyle>
            <a:lvl1pPr>
              <a:defRPr sz="1400">
                <a:solidFill>
                  <a:srgbClr val="535B7C"/>
                </a:solidFill>
                <a:latin typeface="Segoe UI" panose="020B0702040204020203" pitchFamily="34" charset="0"/>
                <a:cs typeface="Segoe UI" panose="020B0702040204020203" pitchFamily="34" charset="0"/>
              </a:defRPr>
            </a:lvl1pPr>
          </a:lstStyle>
          <a:p>
            <a:fld id="{9E67EEB2-51B9-4004-9C9F-97BB25D4343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233" y="1326721"/>
            <a:ext cx="6967704" cy="276999"/>
          </a:xfrm>
        </p:spPr>
        <p:txBody>
          <a:bodyPr wrap="square">
            <a:spAutoFit/>
          </a:bodyPr>
          <a:lstStyle>
            <a:lvl1pPr marL="171446" indent="-171446" algn="l">
              <a:lnSpc>
                <a:spcPct val="120000"/>
              </a:lnSpc>
              <a:spcBef>
                <a:spcPts val="600"/>
              </a:spcBef>
              <a:buClr>
                <a:srgbClr val="00B2BD"/>
              </a:buClr>
              <a:buSzPct val="120000"/>
              <a:buFont typeface="Arial" panose="020B0604020202020204" pitchFamily="34" charset="0"/>
              <a:buChar char="•"/>
              <a:defRPr sz="100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Перечисление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7820530" y="1003795"/>
            <a:ext cx="3855537" cy="52321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233" y="934298"/>
            <a:ext cx="6967704" cy="313932"/>
          </a:xfrm>
        </p:spPr>
        <p:txBody>
          <a:bodyPr wrap="square">
            <a:spAutoFit/>
          </a:bodyPr>
          <a:lstStyle>
            <a:lvl1pPr marL="0" indent="0" algn="just">
              <a:lnSpc>
                <a:spcPct val="120000"/>
              </a:lnSpc>
              <a:buNone/>
              <a:defRPr sz="1200" b="1">
                <a:solidFill>
                  <a:srgbClr val="00B2B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5452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есколько перечисл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03C5BF3-550C-4232-A34A-34D9F7C2F2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77500" y="144694"/>
            <a:ext cx="1198563" cy="285302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D88A9102-CA70-42C0-91EF-D0DB6236492F}"/>
              </a:ext>
            </a:extLst>
          </p:cNvPr>
          <p:cNvCxnSpPr>
            <a:cxnSpLocks/>
          </p:cNvCxnSpPr>
          <p:nvPr userDrawn="1"/>
        </p:nvCxnSpPr>
        <p:spPr>
          <a:xfrm>
            <a:off x="-114918" y="554749"/>
            <a:ext cx="12331075" cy="0"/>
          </a:xfrm>
          <a:prstGeom prst="line">
            <a:avLst/>
          </a:prstGeom>
          <a:ln w="19050">
            <a:solidFill>
              <a:srgbClr val="00B2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310" y="62828"/>
            <a:ext cx="9935369" cy="449047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B2BD"/>
                </a:solidFill>
                <a:latin typeface="Segoe UI" panose="020B0702040204020203" pitchFamily="34" charset="0"/>
                <a:cs typeface="Segoe UI" panose="020B0702040204020203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287129" y="6346831"/>
            <a:ext cx="500559" cy="365125"/>
          </a:xfrm>
        </p:spPr>
        <p:txBody>
          <a:bodyPr/>
          <a:lstStyle>
            <a:lvl1pPr>
              <a:defRPr sz="1400">
                <a:solidFill>
                  <a:srgbClr val="535B7C"/>
                </a:solidFill>
                <a:latin typeface="Segoe UI" panose="020B0702040204020203" pitchFamily="34" charset="0"/>
                <a:cs typeface="Segoe UI" panose="020B0702040204020203" pitchFamily="34" charset="0"/>
              </a:defRPr>
            </a:lvl1pPr>
          </a:lstStyle>
          <a:p>
            <a:fld id="{9E67EEB2-51B9-4004-9C9F-97BB25D4343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235" y="1326721"/>
            <a:ext cx="5323388" cy="276999"/>
          </a:xfrm>
        </p:spPr>
        <p:txBody>
          <a:bodyPr wrap="square">
            <a:spAutoFit/>
          </a:bodyPr>
          <a:lstStyle>
            <a:lvl1pPr marL="171446" indent="-171446" algn="l">
              <a:lnSpc>
                <a:spcPct val="120000"/>
              </a:lnSpc>
              <a:spcBef>
                <a:spcPts val="600"/>
              </a:spcBef>
              <a:buClr>
                <a:srgbClr val="00B2BD"/>
              </a:buClr>
              <a:buSzPct val="120000"/>
              <a:buFont typeface="Arial" panose="020B0604020202020204" pitchFamily="34" charset="0"/>
              <a:buChar char="•"/>
              <a:defRPr sz="100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Перечисление</a:t>
            </a:r>
            <a:endParaRPr lang="ru-RU" dirty="0"/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233" y="934298"/>
            <a:ext cx="6967704" cy="313932"/>
          </a:xfrm>
        </p:spPr>
        <p:txBody>
          <a:bodyPr wrap="square">
            <a:spAutoFit/>
          </a:bodyPr>
          <a:lstStyle>
            <a:lvl1pPr marL="0" indent="0" algn="just">
              <a:lnSpc>
                <a:spcPct val="120000"/>
              </a:lnSpc>
              <a:buNone/>
              <a:defRPr sz="1200" b="1">
                <a:solidFill>
                  <a:srgbClr val="00B2B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214019" y="1326721"/>
            <a:ext cx="5323388" cy="276999"/>
          </a:xfrm>
        </p:spPr>
        <p:txBody>
          <a:bodyPr wrap="square">
            <a:spAutoFit/>
          </a:bodyPr>
          <a:lstStyle>
            <a:lvl1pPr marL="171446" indent="-171446" algn="l">
              <a:lnSpc>
                <a:spcPct val="120000"/>
              </a:lnSpc>
              <a:spcBef>
                <a:spcPts val="600"/>
              </a:spcBef>
              <a:buClr>
                <a:srgbClr val="00B2BD"/>
              </a:buClr>
              <a:buSzPct val="120000"/>
              <a:buFont typeface="Arial" panose="020B0604020202020204" pitchFamily="34" charset="0"/>
              <a:buChar char="•"/>
              <a:defRPr sz="100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Перечисление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291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03C5BF3-550C-4232-A34A-34D9F7C2F2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77500" y="144694"/>
            <a:ext cx="1198563" cy="285302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D88A9102-CA70-42C0-91EF-D0DB6236492F}"/>
              </a:ext>
            </a:extLst>
          </p:cNvPr>
          <p:cNvCxnSpPr>
            <a:cxnSpLocks/>
          </p:cNvCxnSpPr>
          <p:nvPr userDrawn="1"/>
        </p:nvCxnSpPr>
        <p:spPr>
          <a:xfrm>
            <a:off x="-114918" y="554749"/>
            <a:ext cx="12331075" cy="0"/>
          </a:xfrm>
          <a:prstGeom prst="line">
            <a:avLst/>
          </a:prstGeom>
          <a:ln w="19050">
            <a:solidFill>
              <a:srgbClr val="00B2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310" y="62828"/>
            <a:ext cx="9935369" cy="449047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B2BD"/>
                </a:solidFill>
                <a:latin typeface="Segoe UI" panose="020B0702040204020203" pitchFamily="34" charset="0"/>
                <a:cs typeface="Segoe UI" panose="020B0702040204020203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287129" y="6346831"/>
            <a:ext cx="500559" cy="365125"/>
          </a:xfrm>
        </p:spPr>
        <p:txBody>
          <a:bodyPr/>
          <a:lstStyle>
            <a:lvl1pPr>
              <a:defRPr sz="1400">
                <a:solidFill>
                  <a:srgbClr val="535B7C"/>
                </a:solidFill>
                <a:latin typeface="Segoe UI" panose="020B0702040204020203" pitchFamily="34" charset="0"/>
                <a:cs typeface="Segoe UI" panose="020B0702040204020203" pitchFamily="34" charset="0"/>
              </a:defRPr>
            </a:lvl1pPr>
          </a:lstStyle>
          <a:p>
            <a:fld id="{9E67EEB2-51B9-4004-9C9F-97BB25D434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9665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Мультимедиа 6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7283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7EEB2-51B9-4004-9C9F-97BB25D434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994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69" r:id="rId8"/>
    <p:sldLayoutId id="2147483677" r:id="rId9"/>
    <p:sldLayoutId id="2147483676" r:id="rId10"/>
    <p:sldLayoutId id="2147483678" r:id="rId11"/>
    <p:sldLayoutId id="214748367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pos="3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aoglonass.ru/files/docs/2015_09_16_s_licenziya_147654_uslugi_svyazi_krome_peredachi_golos_inform.pdf" TargetMode="External"/><Relationship Id="rId13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8.emf"/><Relationship Id="rId12" Type="http://schemas.openxmlformats.org/officeDocument/2006/relationships/hyperlink" Target="https://aoglonass.ru/files/docs/sertifikat_smk.pdf" TargetMode="External"/><Relationship Id="rId17" Type="http://schemas.openxmlformats.org/officeDocument/2006/relationships/image" Target="../media/image15.png"/><Relationship Id="rId2" Type="http://schemas.openxmlformats.org/officeDocument/2006/relationships/hyperlink" Target="https://aoglonass.ru/files/docs/0500_ot_2017_03_27_minyust_rossii_kalashnik_m_v.pdf" TargetMode="Externa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oglonass.ru/files/license/2015_09_16_ao_glonass_licenziya_147656_telematicheskie_uslugi_svyazi.pdf" TargetMode="External"/><Relationship Id="rId11" Type="http://schemas.openxmlformats.org/officeDocument/2006/relationships/image" Target="../media/image10.emf"/><Relationship Id="rId5" Type="http://schemas.openxmlformats.org/officeDocument/2006/relationships/image" Target="../media/image7.emf"/><Relationship Id="rId15" Type="http://schemas.openxmlformats.org/officeDocument/2006/relationships/image" Target="../media/image13.png"/><Relationship Id="rId10" Type="http://schemas.openxmlformats.org/officeDocument/2006/relationships/hyperlink" Target="https://aoglonass.ru/files/docs/okazanie-uslugi-podvizhnoi-radiotelefonnoj-svyazi.pdf" TargetMode="External"/><Relationship Id="rId4" Type="http://schemas.openxmlformats.org/officeDocument/2006/relationships/hyperlink" Target="https://aoglonass.ru/files/license/2015_09_16_ao_glonass_licenziya_147655_uslugi_svyazi_dlya_peredachi_golos_inform.pdf" TargetMode="External"/><Relationship Id="rId9" Type="http://schemas.openxmlformats.org/officeDocument/2006/relationships/image" Target="../media/image9.emf"/><Relationship Id="rId1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18" Type="http://schemas.openxmlformats.org/officeDocument/2006/relationships/image" Target="../media/image37.png"/><Relationship Id="rId3" Type="http://schemas.openxmlformats.org/officeDocument/2006/relationships/image" Target="../media/image22.jpeg"/><Relationship Id="rId21" Type="http://schemas.openxmlformats.org/officeDocument/2006/relationships/image" Target="../media/image40.jpe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image" Target="../media/image21.jpeg"/><Relationship Id="rId16" Type="http://schemas.openxmlformats.org/officeDocument/2006/relationships/image" Target="../media/image35.jpeg"/><Relationship Id="rId20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24" Type="http://schemas.openxmlformats.org/officeDocument/2006/relationships/image" Target="../media/image43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23" Type="http://schemas.openxmlformats.org/officeDocument/2006/relationships/image" Target="../media/image42.jpe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jpeg"/><Relationship Id="rId22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49669" y="2788485"/>
            <a:ext cx="12579769" cy="1281029"/>
          </a:xfrm>
        </p:spPr>
        <p:txBody>
          <a:bodyPr/>
          <a:lstStyle/>
          <a:p>
            <a:pPr marL="4572000"/>
            <a:r>
              <a:rPr lang="ru-RU" dirty="0" smtClean="0"/>
              <a:t>Предложения АО «ГЛОНАСС»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сфере пассажирских перевозок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215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62" y="62828"/>
            <a:ext cx="10287418" cy="44904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Преимущества информационной системы </a:t>
            </a:r>
            <a:r>
              <a:rPr lang="ru-RU" dirty="0"/>
              <a:t>автоматизированных медицинских осмотров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7EEB2-51B9-4004-9C9F-97BB25D4343E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216957" y="4366396"/>
            <a:ext cx="8334375" cy="21106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392739" y="3790950"/>
            <a:ext cx="7981370" cy="3067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657389" y="4302493"/>
            <a:ext cx="3506247" cy="19949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Сравнение времени медосмотра: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100" b="1" dirty="0" smtClean="0">
                <a:solidFill>
                  <a:srgbClr val="00B2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Терминал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1мин 30 секунд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100" b="1" dirty="0" smtClean="0">
                <a:solidFill>
                  <a:srgbClr val="00B2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Мед. </a:t>
            </a:r>
            <a:r>
              <a:rPr lang="ru-RU" sz="1100" b="1" dirty="0">
                <a:solidFill>
                  <a:srgbClr val="00B2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100" b="1" dirty="0" smtClean="0">
                <a:solidFill>
                  <a:srgbClr val="00B2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аботник</a:t>
            </a:r>
            <a:r>
              <a:rPr lang="ru-RU" sz="1100" dirty="0" smtClean="0">
                <a:solidFill>
                  <a:srgbClr val="00B2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3мин 30 сек</a:t>
            </a: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сек сбор анамнеза</a:t>
            </a:r>
            <a:b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сек замер давления</a:t>
            </a:r>
            <a:b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сек замер пульса</a:t>
            </a:r>
            <a:b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 замер алкоголя</a:t>
            </a:r>
            <a:b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 температура тела</a:t>
            </a:r>
            <a:b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 запись в журнале</a:t>
            </a:r>
          </a:p>
          <a:p>
            <a:pPr marL="0" indent="0">
              <a:lnSpc>
                <a:spcPct val="100000"/>
              </a:lnSpc>
              <a:buNone/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669" y="4228750"/>
            <a:ext cx="4515044" cy="2142402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7" name="Группа 6"/>
          <p:cNvGrpSpPr/>
          <p:nvPr/>
        </p:nvGrpSpPr>
        <p:grpSpPr>
          <a:xfrm>
            <a:off x="963124" y="1055786"/>
            <a:ext cx="10456252" cy="2796668"/>
            <a:chOff x="963124" y="981005"/>
            <a:chExt cx="10456252" cy="2796668"/>
          </a:xfrm>
        </p:grpSpPr>
        <p:sp>
          <p:nvSpPr>
            <p:cNvPr id="10" name="Объект 2"/>
            <p:cNvSpPr txBox="1">
              <a:spLocks/>
            </p:cNvSpPr>
            <p:nvPr/>
          </p:nvSpPr>
          <p:spPr>
            <a:xfrm>
              <a:off x="3982691" y="1500689"/>
              <a:ext cx="2104257" cy="227698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ru-RU"/>
              </a:defPPr>
              <a:lvl1pPr indent="0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1" u="sng">
                  <a:latin typeface="Gotham Pro" panose="02000503040000020004" pitchFamily="2" charset="0"/>
                  <a:cs typeface="Gotham Pro" panose="02000503040000020004" pitchFamily="2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ctr">
                <a:spcBef>
                  <a:spcPts val="500"/>
                </a:spcBef>
              </a:pPr>
              <a:r>
                <a:rPr lang="ru-RU" sz="1200" u="none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НАДЕЖНО</a:t>
              </a:r>
            </a:p>
            <a:p>
              <a:pPr algn="ctr">
                <a:spcBef>
                  <a:spcPts val="500"/>
                </a:spcBef>
              </a:pPr>
              <a:endParaRPr lang="ru-RU" sz="200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500"/>
                </a:spcBef>
              </a:pPr>
              <a:r>
                <a:rPr lang="ru-RU" sz="1100" b="0" u="none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Резервное </a:t>
              </a:r>
              <a:r>
                <a:rPr lang="ru-RU" sz="1100" b="0" u="none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копирование данных</a:t>
              </a:r>
            </a:p>
            <a:p>
              <a:pPr algn="ctr">
                <a:spcBef>
                  <a:spcPts val="500"/>
                </a:spcBef>
              </a:pPr>
              <a:r>
                <a:rPr lang="ru-RU" sz="1100" b="0" u="none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Все приборы имеют </a:t>
              </a:r>
              <a:r>
                <a:rPr lang="ru-RU" sz="1100" b="0" u="none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100" b="0" u="none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100" b="0" u="none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 </a:t>
              </a:r>
              <a:r>
                <a:rPr lang="ru-RU" sz="1100" b="0" u="none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Минздрава</a:t>
              </a:r>
            </a:p>
            <a:p>
              <a:pPr algn="ctr">
                <a:spcBef>
                  <a:spcPts val="500"/>
                </a:spcBef>
              </a:pPr>
              <a:r>
                <a:rPr lang="ru-RU" sz="1100" b="0" u="none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Доступ к данным – </a:t>
              </a:r>
              <a:r>
                <a:rPr lang="ru-RU" sz="1100" u="none" dirty="0" smtClean="0">
                  <a:solidFill>
                    <a:srgbClr val="00B2B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круглосуточно</a:t>
              </a:r>
              <a:endParaRPr lang="ru-RU" sz="1100" u="none" dirty="0">
                <a:solidFill>
                  <a:srgbClr val="00B2B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Объект 2"/>
            <p:cNvSpPr txBox="1">
              <a:spLocks/>
            </p:cNvSpPr>
            <p:nvPr/>
          </p:nvSpPr>
          <p:spPr>
            <a:xfrm>
              <a:off x="6591859" y="1500181"/>
              <a:ext cx="2360590" cy="227698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500"/>
                </a:spcBef>
                <a:buNone/>
              </a:pPr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ВЫГОДНО</a:t>
              </a:r>
            </a:p>
            <a:p>
              <a:pPr marL="0" indent="0" algn="ctr">
                <a:lnSpc>
                  <a:spcPct val="100000"/>
                </a:lnSpc>
                <a:spcBef>
                  <a:spcPts val="500"/>
                </a:spcBef>
                <a:buNone/>
              </a:pPr>
              <a:endParaRPr lang="ru-RU" sz="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 algn="ctr">
                <a:lnSpc>
                  <a:spcPct val="100000"/>
                </a:lnSpc>
                <a:spcBef>
                  <a:spcPts val="500"/>
                </a:spcBef>
                <a:buNone/>
              </a:pPr>
              <a:r>
                <a:rPr lang="ru-RU" sz="1100" b="1" dirty="0" smtClean="0">
                  <a:solidFill>
                    <a:srgbClr val="00B2B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Цена </a:t>
              </a:r>
              <a:r>
                <a:rPr lang="ru-RU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осмотра в 3 </a:t>
              </a:r>
              <a:r>
                <a:rPr lang="mr-I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Gotham Pro" panose="02000503040000020004" pitchFamily="2" charset="0"/>
                </a:rPr>
                <a:t>–</a:t>
              </a:r>
              <a:r>
                <a:rPr lang="ru-RU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 раз ниже,</a:t>
              </a:r>
              <a:r>
                <a:rPr lang="ru-RU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чем стоимость осмотра  врачом в штате, за счет увеличения скорости </a:t>
              </a:r>
              <a:r>
                <a:rPr lang="ru-RU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осмотра</a:t>
              </a:r>
            </a:p>
            <a:p>
              <a:pPr marL="0" indent="0" algn="ctr">
                <a:lnSpc>
                  <a:spcPct val="100000"/>
                </a:lnSpc>
                <a:spcBef>
                  <a:spcPts val="500"/>
                </a:spcBef>
                <a:buNone/>
              </a:pPr>
              <a:endPara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 algn="ctr">
                <a:lnSpc>
                  <a:spcPct val="100000"/>
                </a:lnSpc>
                <a:spcBef>
                  <a:spcPts val="500"/>
                </a:spcBef>
                <a:buNone/>
              </a:pPr>
              <a:endPara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 algn="ctr">
                <a:lnSpc>
                  <a:spcPct val="100000"/>
                </a:lnSpc>
                <a:spcBef>
                  <a:spcPts val="500"/>
                </a:spcBef>
                <a:buNone/>
              </a:pP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Объект 2"/>
            <p:cNvSpPr txBox="1">
              <a:spLocks/>
            </p:cNvSpPr>
            <p:nvPr/>
          </p:nvSpPr>
          <p:spPr>
            <a:xfrm>
              <a:off x="9315119" y="1500181"/>
              <a:ext cx="2104257" cy="227698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ru-RU"/>
              </a:defPPr>
              <a:lvl1pPr indent="0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1" u="sng">
                  <a:latin typeface="Gotham Pro" panose="02000503040000020004" pitchFamily="2" charset="0"/>
                  <a:cs typeface="Gotham Pro" panose="02000503040000020004" pitchFamily="2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ctr">
                <a:spcBef>
                  <a:spcPts val="500"/>
                </a:spcBef>
              </a:pPr>
              <a:r>
                <a:rPr lang="ru-RU" sz="1200" u="none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БЫСТРО</a:t>
              </a:r>
            </a:p>
            <a:p>
              <a:pPr algn="ctr">
                <a:spcBef>
                  <a:spcPts val="500"/>
                </a:spcBef>
              </a:pPr>
              <a:endParaRPr lang="ru-RU" sz="200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500"/>
                </a:spcBef>
              </a:pPr>
              <a:r>
                <a:rPr lang="ru-RU" sz="1100" b="0" u="none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Время прохождения осмотра: </a:t>
              </a:r>
              <a:r>
                <a:rPr lang="ru-RU" sz="1100" u="none" dirty="0" smtClean="0">
                  <a:solidFill>
                    <a:srgbClr val="00B2B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 секунд</a:t>
              </a:r>
              <a:endParaRPr lang="en-US" sz="1100" u="none" dirty="0" smtClean="0">
                <a:solidFill>
                  <a:srgbClr val="00B2B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500"/>
                </a:spcBef>
              </a:pPr>
              <a:endParaRPr lang="ru-RU" sz="1400" b="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500"/>
                </a:spcBef>
              </a:pPr>
              <a:endParaRPr lang="ru-RU" sz="1400" b="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Объект 2"/>
            <p:cNvSpPr txBox="1">
              <a:spLocks/>
            </p:cNvSpPr>
            <p:nvPr/>
          </p:nvSpPr>
          <p:spPr>
            <a:xfrm>
              <a:off x="963124" y="1500689"/>
              <a:ext cx="2463640" cy="227698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500"/>
                </a:spcBef>
                <a:buNone/>
              </a:pPr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УДОБНО</a:t>
              </a:r>
            </a:p>
            <a:p>
              <a:pPr marL="0" indent="0" algn="ctr">
                <a:lnSpc>
                  <a:spcPct val="100000"/>
                </a:lnSpc>
                <a:spcBef>
                  <a:spcPts val="500"/>
                </a:spcBef>
                <a:buNone/>
              </a:pPr>
              <a:endParaRPr lang="ru-RU" sz="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 algn="ctr">
                <a:lnSpc>
                  <a:spcPct val="100000"/>
                </a:lnSpc>
                <a:spcBef>
                  <a:spcPts val="500"/>
                </a:spcBef>
                <a:buNone/>
              </a:pPr>
              <a:r>
                <a:rPr lang="ru-RU" sz="1100" b="1" dirty="0" smtClean="0">
                  <a:solidFill>
                    <a:srgbClr val="00B2B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Автоматическое </a:t>
              </a:r>
              <a:r>
                <a:rPr lang="ru-RU" sz="1100" b="1" dirty="0">
                  <a:solidFill>
                    <a:srgbClr val="00B2B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заполнение </a:t>
              </a:r>
              <a:r>
                <a:rPr lang="ru-RU" sz="1100" b="1" dirty="0" smtClean="0">
                  <a:solidFill>
                    <a:srgbClr val="00B2B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100" b="1" dirty="0" smtClean="0">
                  <a:solidFill>
                    <a:srgbClr val="00B2B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</a:t>
              </a:r>
              <a:r>
                <a:rPr lang="ru-RU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ведение </a:t>
              </a:r>
              <a:r>
                <a:rPr lang="ru-RU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журнала медосмотров +  аналитика данных</a:t>
              </a:r>
            </a:p>
            <a:p>
              <a:pPr marL="0" indent="0" algn="ctr">
                <a:lnSpc>
                  <a:spcPct val="100000"/>
                </a:lnSpc>
                <a:spcBef>
                  <a:spcPts val="500"/>
                </a:spcBef>
                <a:buNone/>
              </a:pPr>
              <a:r>
                <a:rPr lang="ru-RU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Работает круглосуточно</a:t>
              </a:r>
            </a:p>
            <a:p>
              <a:pPr marL="0" indent="0" algn="ctr">
                <a:lnSpc>
                  <a:spcPct val="100000"/>
                </a:lnSpc>
                <a:spcBef>
                  <a:spcPts val="500"/>
                </a:spcBef>
                <a:buNone/>
              </a:pPr>
              <a:r>
                <a:rPr lang="ru-RU" sz="1100" b="1" dirty="0" smtClean="0">
                  <a:solidFill>
                    <a:srgbClr val="00B2B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Уведомление </a:t>
              </a:r>
              <a:r>
                <a:rPr lang="ru-RU" sz="1100" b="1" dirty="0">
                  <a:solidFill>
                    <a:srgbClr val="00B2B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руководителя                по </a:t>
              </a:r>
              <a:r>
                <a:rPr lang="en-US" sz="1100" b="1" dirty="0" err="1">
                  <a:solidFill>
                    <a:srgbClr val="00B2B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sms</a:t>
              </a:r>
              <a:r>
                <a:rPr lang="en-US" sz="1100" b="1" dirty="0">
                  <a:solidFill>
                    <a:srgbClr val="00B2B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b="1" dirty="0">
                  <a:solidFill>
                    <a:srgbClr val="00B2B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</a:t>
              </a:r>
              <a:r>
                <a:rPr lang="en-US" sz="1100" b="1" dirty="0" smtClean="0">
                  <a:solidFill>
                    <a:srgbClr val="00B2B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ru-RU" sz="1100" b="1" dirty="0" smtClean="0">
                  <a:solidFill>
                    <a:srgbClr val="00B2B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1100" b="1" dirty="0" smtClean="0">
                  <a:solidFill>
                    <a:srgbClr val="00B2B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mail </a:t>
              </a:r>
              <a:r>
                <a:rPr lang="ru-RU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если </a:t>
              </a:r>
              <a:r>
                <a:rPr lang="ru-RU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сотрудник </a:t>
              </a:r>
              <a:r>
                <a:rPr lang="ru-RU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 </a:t>
              </a:r>
              <a:r>
                <a:rPr lang="ru-RU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прошел </a:t>
              </a:r>
              <a:r>
                <a:rPr lang="ru-RU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осмотр</a:t>
              </a:r>
            </a:p>
            <a:p>
              <a:pPr marL="0" indent="0" algn="ctr">
                <a:lnSpc>
                  <a:spcPct val="100000"/>
                </a:lnSpc>
                <a:spcBef>
                  <a:spcPts val="500"/>
                </a:spcBef>
                <a:buNone/>
              </a:pPr>
              <a:endPara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 algn="ctr">
                <a:lnSpc>
                  <a:spcPct val="100000"/>
                </a:lnSpc>
                <a:spcBef>
                  <a:spcPts val="500"/>
                </a:spcBef>
                <a:buNone/>
              </a:pPr>
              <a:endPara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 algn="ctr">
                <a:lnSpc>
                  <a:spcPct val="100000"/>
                </a:lnSpc>
                <a:spcBef>
                  <a:spcPts val="500"/>
                </a:spcBef>
                <a:buNone/>
              </a:pPr>
              <a:endPara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 algn="ctr">
                <a:lnSpc>
                  <a:spcPct val="100000"/>
                </a:lnSpc>
                <a:spcBef>
                  <a:spcPts val="500"/>
                </a:spcBef>
                <a:buNone/>
              </a:pP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64458" y="1013457"/>
              <a:ext cx="415391" cy="369958"/>
            </a:xfrm>
            <a:prstGeom prst="rect">
              <a:avLst/>
            </a:prstGeom>
            <a:noFill/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33614" y="981005"/>
              <a:ext cx="402410" cy="402410"/>
            </a:xfrm>
            <a:prstGeom prst="rect">
              <a:avLst/>
            </a:prstGeom>
            <a:noFill/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158888" y="1026925"/>
              <a:ext cx="416718" cy="356490"/>
            </a:xfrm>
            <a:prstGeom prst="rect">
              <a:avLst/>
            </a:prstGeom>
            <a:noFill/>
          </p:spPr>
        </p:pic>
        <p:grpSp>
          <p:nvGrpSpPr>
            <p:cNvPr id="26" name="Google Shape;4013;p57"/>
            <p:cNvGrpSpPr/>
            <p:nvPr/>
          </p:nvGrpSpPr>
          <p:grpSpPr>
            <a:xfrm>
              <a:off x="2016846" y="1094501"/>
              <a:ext cx="356196" cy="265631"/>
              <a:chOff x="5216456" y="3725484"/>
              <a:chExt cx="356196" cy="265631"/>
            </a:xfrm>
            <a:solidFill>
              <a:srgbClr val="00B2BD"/>
            </a:solidFill>
          </p:grpSpPr>
          <p:sp>
            <p:nvSpPr>
              <p:cNvPr id="27" name="Google Shape;4014;p57"/>
              <p:cNvSpPr/>
              <p:nvPr/>
            </p:nvSpPr>
            <p:spPr>
              <a:xfrm>
                <a:off x="5216456" y="3814335"/>
                <a:ext cx="296465" cy="176780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4015;p57"/>
              <p:cNvSpPr/>
              <p:nvPr/>
            </p:nvSpPr>
            <p:spPr>
              <a:xfrm>
                <a:off x="5304925" y="3725484"/>
                <a:ext cx="267726" cy="17071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3316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Промышленный </a:t>
            </a:r>
            <a:r>
              <a:rPr lang="ru-RU" sz="1800" dirty="0"/>
              <a:t>озонатор </a:t>
            </a:r>
            <a:r>
              <a:rPr lang="ru-RU" sz="1800" dirty="0" smtClean="0"/>
              <a:t>для пассажирского транспорта </a:t>
            </a:r>
            <a:r>
              <a:rPr lang="ru-RU" sz="1400" dirty="0" smtClean="0"/>
              <a:t>(применение и назначение)</a:t>
            </a: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7EEB2-51B9-4004-9C9F-97BB25D4343E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1"/>
          </p:nvPr>
        </p:nvSpPr>
        <p:spPr>
          <a:xfrm>
            <a:off x="628233" y="1171523"/>
            <a:ext cx="11159451" cy="75405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ru-RU" dirty="0"/>
              <a:t>Дезинфекция воздуха, уничтожение бактерий, вирусов, плесени, </a:t>
            </a:r>
            <a:r>
              <a:rPr lang="ru-RU" dirty="0" smtClean="0"/>
              <a:t>грибков</a:t>
            </a:r>
            <a:endParaRPr lang="ru-RU" dirty="0"/>
          </a:p>
          <a:p>
            <a:pPr>
              <a:lnSpc>
                <a:spcPct val="110000"/>
              </a:lnSpc>
            </a:pPr>
            <a:r>
              <a:rPr lang="ru-RU" dirty="0"/>
              <a:t>Дезинфекция различных типов </a:t>
            </a:r>
            <a:r>
              <a:rPr lang="ru-RU" dirty="0" smtClean="0"/>
              <a:t>поверхностей</a:t>
            </a:r>
            <a:endParaRPr lang="ru-RU" dirty="0"/>
          </a:p>
          <a:p>
            <a:pPr>
              <a:lnSpc>
                <a:spcPct val="110000"/>
              </a:lnSpc>
            </a:pPr>
            <a:r>
              <a:rPr lang="ru-RU" dirty="0"/>
              <a:t>Удаление запахов, избавление от </a:t>
            </a:r>
            <a:r>
              <a:rPr lang="ru-RU" dirty="0" smtClean="0"/>
              <a:t>насекомых</a:t>
            </a:r>
            <a:endParaRPr lang="ru-RU" dirty="0"/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2"/>
          </p:nvPr>
        </p:nvSpPr>
        <p:spPr>
          <a:xfrm>
            <a:off x="628233" y="839104"/>
            <a:ext cx="11159451" cy="313932"/>
          </a:xfrm>
        </p:spPr>
        <p:txBody>
          <a:bodyPr/>
          <a:lstStyle/>
          <a:p>
            <a:r>
              <a:rPr lang="ru-RU" dirty="0" smtClean="0">
                <a:solidFill>
                  <a:srgbClr val="51626F"/>
                </a:solidFill>
              </a:rPr>
              <a:t>Применение</a:t>
            </a:r>
            <a:endParaRPr lang="ru-RU" dirty="0">
              <a:solidFill>
                <a:srgbClr val="51626F"/>
              </a:solidFill>
            </a:endParaRPr>
          </a:p>
        </p:txBody>
      </p:sp>
      <p:pic>
        <p:nvPicPr>
          <p:cNvPr id="19" name="Picture 8" descr="D:\#ДЕЗИНФЕКЦИЯ ПЕРМЬ\Озонатор для транспорта СИНЕРГИЯ\Var_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8332" y="3832710"/>
            <a:ext cx="3975934" cy="2076563"/>
          </a:xfrm>
          <a:prstGeom prst="rect">
            <a:avLst/>
          </a:prstGeom>
          <a:noFill/>
        </p:spPr>
      </p:pic>
      <p:pic>
        <p:nvPicPr>
          <p:cNvPr id="20" name="Picture 3" descr="Va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332" y="1139837"/>
            <a:ext cx="3975934" cy="2570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Текст 3"/>
          <p:cNvSpPr txBox="1">
            <a:spLocks/>
          </p:cNvSpPr>
          <p:nvPr/>
        </p:nvSpPr>
        <p:spPr>
          <a:xfrm>
            <a:off x="628234" y="2435577"/>
            <a:ext cx="6128616" cy="126188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171446" indent="-171446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B2BD"/>
              </a:buClr>
              <a:buSzPct val="120000"/>
              <a:buFont typeface="Arial" panose="020B0604020202020204" pitchFamily="34" charset="0"/>
              <a:buChar char="•"/>
              <a:defRPr sz="1000" kern="1200">
                <a:solidFill>
                  <a:srgbClr val="51626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dirty="0"/>
              <a:t>Озонатор предназначен для обеззараживания воздуха и поверхностей в легковом и пассажирском </a:t>
            </a:r>
            <a:r>
              <a:rPr lang="ru-RU" dirty="0" smtClean="0"/>
              <a:t>автотранспорте</a:t>
            </a:r>
            <a:endParaRPr lang="ru-RU" dirty="0"/>
          </a:p>
          <a:p>
            <a:pPr>
              <a:lnSpc>
                <a:spcPct val="110000"/>
              </a:lnSpc>
            </a:pPr>
            <a:r>
              <a:rPr lang="ru-RU" dirty="0"/>
              <a:t>Работа озонатора осуществляется только в отсутствие людей в </a:t>
            </a:r>
            <a:r>
              <a:rPr lang="ru-RU" dirty="0" smtClean="0"/>
              <a:t>автотранспорте</a:t>
            </a:r>
            <a:endParaRPr lang="ru-RU" dirty="0"/>
          </a:p>
          <a:p>
            <a:pPr>
              <a:lnSpc>
                <a:spcPct val="110000"/>
              </a:lnSpc>
            </a:pPr>
            <a:r>
              <a:rPr lang="ru-RU" dirty="0"/>
              <a:t>Озонатор предназначен для эксплуатации в автотранспорте при температуре воздуха в салоне от -15 до 65° С, относительной влажности до 80% по температуре 25° С и атмосферном давлении 750±30 мм рт. ст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6" name="Текст 4"/>
          <p:cNvSpPr txBox="1">
            <a:spLocks/>
          </p:cNvSpPr>
          <p:nvPr/>
        </p:nvSpPr>
        <p:spPr>
          <a:xfrm>
            <a:off x="628233" y="2151710"/>
            <a:ext cx="11159451" cy="2936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just" defTabSz="914377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rgbClr val="00B2B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51626F"/>
                </a:solidFill>
              </a:rPr>
              <a:t>Назначение</a:t>
            </a:r>
            <a:endParaRPr lang="ru-RU" dirty="0">
              <a:solidFill>
                <a:srgbClr val="51626F"/>
              </a:solidFill>
            </a:endParaRPr>
          </a:p>
        </p:txBody>
      </p:sp>
      <p:sp>
        <p:nvSpPr>
          <p:cNvPr id="17" name="Текст 3"/>
          <p:cNvSpPr txBox="1">
            <a:spLocks/>
          </p:cNvSpPr>
          <p:nvPr/>
        </p:nvSpPr>
        <p:spPr>
          <a:xfrm>
            <a:off x="628234" y="4200148"/>
            <a:ext cx="6128616" cy="223362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171446" indent="-171446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B2BD"/>
              </a:buClr>
              <a:buSzPct val="120000"/>
              <a:buFont typeface="Arial" panose="020B0604020202020204" pitchFamily="34" charset="0"/>
              <a:buChar char="•"/>
              <a:defRPr sz="1000" kern="1200">
                <a:solidFill>
                  <a:srgbClr val="51626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dirty="0"/>
              <a:t>Производительность озонатора (объём воздуха, проходящего через озонатор за 1 час) – не менее 100 </a:t>
            </a:r>
            <a:r>
              <a:rPr lang="ru-RU" dirty="0" smtClean="0"/>
              <a:t>м³/час</a:t>
            </a:r>
            <a:endParaRPr lang="ru-RU" dirty="0"/>
          </a:p>
          <a:p>
            <a:pPr>
              <a:lnSpc>
                <a:spcPct val="110000"/>
              </a:lnSpc>
            </a:pPr>
            <a:r>
              <a:rPr lang="ru-RU" dirty="0"/>
              <a:t>Источник излучения – озонирующая кварцевая </a:t>
            </a:r>
            <a:r>
              <a:rPr lang="ru-RU" dirty="0" smtClean="0"/>
              <a:t>трубка</a:t>
            </a:r>
            <a:endParaRPr lang="ru-RU" dirty="0"/>
          </a:p>
          <a:p>
            <a:pPr>
              <a:lnSpc>
                <a:spcPct val="110000"/>
              </a:lnSpc>
            </a:pPr>
            <a:r>
              <a:rPr lang="ru-RU" dirty="0"/>
              <a:t>Масса облучателя-озонатора (без упаковки) – не более 7.0 </a:t>
            </a:r>
            <a:r>
              <a:rPr lang="ru-RU" dirty="0" smtClean="0"/>
              <a:t>кг</a:t>
            </a:r>
            <a:endParaRPr lang="ru-RU" dirty="0"/>
          </a:p>
          <a:p>
            <a:pPr>
              <a:lnSpc>
                <a:spcPct val="110000"/>
              </a:lnSpc>
            </a:pPr>
            <a:r>
              <a:rPr lang="ru-RU" dirty="0"/>
              <a:t>Габаритные размеры – не более 400х280х125 </a:t>
            </a:r>
            <a:r>
              <a:rPr lang="ru-RU" dirty="0" smtClean="0"/>
              <a:t>мм</a:t>
            </a:r>
            <a:endParaRPr lang="ru-RU" dirty="0"/>
          </a:p>
          <a:p>
            <a:pPr>
              <a:lnSpc>
                <a:spcPct val="110000"/>
              </a:lnSpc>
            </a:pPr>
            <a:r>
              <a:rPr lang="ru-RU" dirty="0"/>
              <a:t>Облучатель-озонатор работает от сети постоянного тока с напряжения 12 В с допустимыми отклонениями напряжения сети ±10% от номинального </a:t>
            </a:r>
            <a:r>
              <a:rPr lang="ru-RU" dirty="0" smtClean="0"/>
              <a:t>значения</a:t>
            </a:r>
            <a:endParaRPr lang="ru-RU" dirty="0"/>
          </a:p>
          <a:p>
            <a:pPr>
              <a:lnSpc>
                <a:spcPct val="110000"/>
              </a:lnSpc>
            </a:pPr>
            <a:r>
              <a:rPr lang="ru-RU" dirty="0"/>
              <a:t>Мощность, потребляемая от сети – не более 120 </a:t>
            </a:r>
            <a:r>
              <a:rPr lang="ru-RU" dirty="0" smtClean="0"/>
              <a:t>Вт</a:t>
            </a:r>
            <a:endParaRPr lang="ru-RU" dirty="0"/>
          </a:p>
          <a:p>
            <a:pPr>
              <a:lnSpc>
                <a:spcPct val="110000"/>
              </a:lnSpc>
            </a:pPr>
            <a:r>
              <a:rPr lang="ru-RU" dirty="0"/>
              <a:t>Озонатор оснащен программируемым таймером включения и выключения для обеспечения работы в отсутствии людей в </a:t>
            </a:r>
            <a:r>
              <a:rPr lang="ru-RU" dirty="0" smtClean="0"/>
              <a:t>автотранспорте</a:t>
            </a:r>
            <a:endParaRPr lang="ru-RU" dirty="0"/>
          </a:p>
        </p:txBody>
      </p:sp>
      <p:sp>
        <p:nvSpPr>
          <p:cNvPr id="18" name="Текст 4"/>
          <p:cNvSpPr txBox="1">
            <a:spLocks/>
          </p:cNvSpPr>
          <p:nvPr/>
        </p:nvSpPr>
        <p:spPr>
          <a:xfrm>
            <a:off x="628233" y="3916281"/>
            <a:ext cx="11159451" cy="3139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just" defTabSz="914377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rgbClr val="00B2B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51626F"/>
                </a:solidFill>
              </a:rPr>
              <a:t>Технические характеристики</a:t>
            </a:r>
            <a:endParaRPr lang="ru-RU" dirty="0">
              <a:solidFill>
                <a:srgbClr val="516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9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4106775"/>
            <a:ext cx="12192000" cy="2014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Промышленный озонатор для пассажирского транспорта </a:t>
            </a:r>
            <a:r>
              <a:rPr lang="ru-RU" sz="1600" dirty="0" smtClean="0"/>
              <a:t>(возможности и рекомендации )</a:t>
            </a: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7EEB2-51B9-4004-9C9F-97BB25D4343E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878544" y="1480621"/>
            <a:ext cx="5323388" cy="2400657"/>
          </a:xfrm>
        </p:spPr>
        <p:txBody>
          <a:bodyPr/>
          <a:lstStyle/>
          <a:p>
            <a:r>
              <a:rPr lang="ru-RU" dirty="0"/>
              <a:t>Опциональный блок воздушных фильтров</a:t>
            </a:r>
          </a:p>
          <a:p>
            <a:r>
              <a:rPr lang="ru-RU" dirty="0"/>
              <a:t>Опциональная система удалённого мониторинга и </a:t>
            </a:r>
            <a:r>
              <a:rPr lang="ru-RU" dirty="0" smtClean="0"/>
              <a:t>управления</a:t>
            </a:r>
            <a:endParaRPr lang="ru-RU" dirty="0"/>
          </a:p>
          <a:p>
            <a:r>
              <a:rPr lang="ru-RU" dirty="0"/>
              <a:t>Опциальный блок датчиков: датчик качества воздуха, температуры, давления, </a:t>
            </a:r>
            <a:r>
              <a:rPr lang="ru-RU" dirty="0" smtClean="0"/>
              <a:t>влажности</a:t>
            </a:r>
            <a:endParaRPr lang="ru-RU" dirty="0"/>
          </a:p>
          <a:p>
            <a:r>
              <a:rPr lang="ru-RU" dirty="0"/>
              <a:t>Опциональный комплект кабелей (в стандартную комплектацию кабели подключения не входят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/>
              <a:t>Возможность подключения к уже принятой к эксплуатации системы мониторинга и диспетчеризации</a:t>
            </a:r>
          </a:p>
          <a:p>
            <a:r>
              <a:rPr lang="ru-RU" dirty="0"/>
              <a:t>Возможность исполнения в виде переносного модуля с аккумуляторной батареей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878542" y="1088198"/>
            <a:ext cx="5323390" cy="293607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Дополнительные опции и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возможности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/>
          </p:nvPr>
        </p:nvSpPr>
        <p:spPr>
          <a:xfrm>
            <a:off x="6464328" y="1480621"/>
            <a:ext cx="5323388" cy="1431161"/>
          </a:xfrm>
        </p:spPr>
        <p:txBody>
          <a:bodyPr/>
          <a:lstStyle/>
          <a:p>
            <a:r>
              <a:rPr lang="ru-RU" dirty="0"/>
              <a:t>Для легкового автотранспорта время обработки составляет – до 30 </a:t>
            </a:r>
            <a:r>
              <a:rPr lang="ru-RU" dirty="0" smtClean="0"/>
              <a:t>минут</a:t>
            </a:r>
            <a:endParaRPr lang="ru-RU" dirty="0"/>
          </a:p>
          <a:p>
            <a:r>
              <a:rPr lang="ru-RU" dirty="0"/>
              <a:t>Для микроавтобусов (до 14-ти человек) время обработки составляет – до 1 </a:t>
            </a:r>
            <a:r>
              <a:rPr lang="ru-RU" dirty="0" smtClean="0"/>
              <a:t>часа</a:t>
            </a:r>
            <a:endParaRPr lang="ru-RU" dirty="0"/>
          </a:p>
          <a:p>
            <a:r>
              <a:rPr lang="ru-RU" dirty="0"/>
              <a:t>Для автобусов, троллейбусов, трамваев в зависимости от моделей и компоновки пассажирского салона потребуется установка двух или более озонаторов и время обработки составляет – 1,5 </a:t>
            </a:r>
            <a:r>
              <a:rPr lang="ru-RU" dirty="0" smtClean="0"/>
              <a:t>часа</a:t>
            </a:r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7871369" y="3824188"/>
            <a:ext cx="3398316" cy="2550254"/>
            <a:chOff x="4611544" y="1059582"/>
            <a:chExt cx="4496960" cy="3426454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11544" y="1059582"/>
              <a:ext cx="4496960" cy="3426454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90435" y="1241310"/>
              <a:ext cx="4146468" cy="2373600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 flipH="1">
            <a:off x="748864" y="4505414"/>
            <a:ext cx="49862" cy="1259272"/>
          </a:xfrm>
          <a:prstGeom prst="rect">
            <a:avLst/>
          </a:prstGeom>
          <a:solidFill>
            <a:srgbClr val="00B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933912" y="4743005"/>
            <a:ext cx="6572481" cy="1378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завершении транспортной работы и возвращении в парк удаленное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озонатором с АРМ Автоматизированная Система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Мониторинга ГАИС «ЭРА-ГЛОНАСС» или другой системы благодаря открытому протоколу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Текст 5"/>
          <p:cNvSpPr txBox="1">
            <a:spLocks/>
          </p:cNvSpPr>
          <p:nvPr/>
        </p:nvSpPr>
        <p:spPr>
          <a:xfrm>
            <a:off x="6464326" y="1088198"/>
            <a:ext cx="5323390" cy="2936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just" defTabSz="914377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rgbClr val="00B2B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Рекомендации по эксплуатации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178368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1681075"/>
            <a:ext cx="12192000" cy="2014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Промышленный озонатор для пассажирского </a:t>
            </a:r>
            <a:r>
              <a:rPr lang="ru-RU" dirty="0" smtClean="0"/>
              <a:t>транспорта</a:t>
            </a: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7EEB2-51B9-4004-9C9F-97BB25D4343E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878542" y="1088198"/>
            <a:ext cx="5323390" cy="293607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Контакты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5000" y="2054314"/>
            <a:ext cx="101164" cy="1259272"/>
          </a:xfrm>
          <a:prstGeom prst="rect">
            <a:avLst/>
          </a:prstGeom>
          <a:solidFill>
            <a:srgbClr val="00B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1886412" y="2025205"/>
            <a:ext cx="6572481" cy="1378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 +7 (343) 3020043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почта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taho@ek-ar.ru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68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Прямоугольник 1585"/>
          <p:cNvSpPr/>
          <p:nvPr/>
        </p:nvSpPr>
        <p:spPr>
          <a:xfrm>
            <a:off x="0" y="1971676"/>
            <a:ext cx="12192000" cy="3067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7EEB2-51B9-4004-9C9F-97BB25D4343E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93232" y="2648606"/>
            <a:ext cx="5932323" cy="1851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14308" indent="-214308">
              <a:lnSpc>
                <a:spcPct val="114000"/>
              </a:lnSpc>
              <a:spcAft>
                <a:spcPts val="750"/>
              </a:spcAft>
              <a:buClr>
                <a:srgbClr val="00B2BD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«ГЛОНАСС» – оператор Государственной Автоматизированной Информационной Системы (ГАИС) «ЭРА-ГЛОНАСС» со 100% государственным участием</a:t>
            </a:r>
          </a:p>
          <a:p>
            <a:pPr marL="214308" indent="-214308">
              <a:lnSpc>
                <a:spcPct val="114000"/>
              </a:lnSpc>
              <a:spcAft>
                <a:spcPts val="750"/>
              </a:spcAft>
              <a:buClr>
                <a:srgbClr val="00B2BD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ГАИС аттестована на соответствие Требованиям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защите информации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приказом ФСТЭК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 от 11 февраля 2013 г. № 17</a:t>
            </a:r>
          </a:p>
          <a:p>
            <a:pPr marL="214308" indent="-214308">
              <a:lnSpc>
                <a:spcPct val="114000"/>
              </a:lnSpc>
              <a:spcAft>
                <a:spcPts val="750"/>
              </a:spcAft>
              <a:buClr>
                <a:srgbClr val="00B2BD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менеджмента качества компании соответствует стандарту ISO 9001:2015</a:t>
            </a:r>
          </a:p>
          <a:p>
            <a:pPr marL="214308" indent="-214308">
              <a:lnSpc>
                <a:spcPct val="114000"/>
              </a:lnSpc>
              <a:spcAft>
                <a:spcPts val="750"/>
              </a:spcAft>
              <a:buClr>
                <a:srgbClr val="00B2BD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Собственная сеть виртуального оператора подвижной связи реализована на базе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радиопокрытия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четырех операторов связи (МТС, Мегафон, Билайн, Tele2) во всех регионах РФ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10737" y="948962"/>
            <a:ext cx="4063256" cy="5162725"/>
          </a:xfrm>
          <a:prstGeom prst="rect">
            <a:avLst/>
          </a:prstGeom>
          <a:solidFill>
            <a:srgbClr val="535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pic>
        <p:nvPicPr>
          <p:cNvPr id="8" name="Рисунок 7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4266" y="5098603"/>
            <a:ext cx="452427" cy="669341"/>
          </a:xfrm>
          <a:prstGeom prst="rect">
            <a:avLst/>
          </a:prstGeom>
        </p:spPr>
      </p:pic>
      <p:pic>
        <p:nvPicPr>
          <p:cNvPr id="9" name="Рисунок 8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2420" y="5098603"/>
            <a:ext cx="454728" cy="669341"/>
          </a:xfrm>
          <a:prstGeom prst="rect">
            <a:avLst/>
          </a:prstGeom>
        </p:spPr>
      </p:pic>
      <p:pic>
        <p:nvPicPr>
          <p:cNvPr id="10" name="Рисунок 9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1271" y="5098603"/>
            <a:ext cx="458978" cy="669341"/>
          </a:xfrm>
          <a:prstGeom prst="rect">
            <a:avLst/>
          </a:prstGeom>
        </p:spPr>
      </p:pic>
      <p:pic>
        <p:nvPicPr>
          <p:cNvPr id="11" name="Рисунок 10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6971" y="4384024"/>
            <a:ext cx="453276" cy="669341"/>
          </a:xfrm>
          <a:prstGeom prst="rect">
            <a:avLst/>
          </a:prstGeom>
        </p:spPr>
      </p:pic>
      <p:pic>
        <p:nvPicPr>
          <p:cNvPr id="12" name="Рисунок 11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7258" y="4384024"/>
            <a:ext cx="463227" cy="669341"/>
          </a:xfrm>
          <a:prstGeom prst="rect">
            <a:avLst/>
          </a:prstGeom>
        </p:spPr>
      </p:pic>
      <p:pic>
        <p:nvPicPr>
          <p:cNvPr id="13" name="Рисунок 12">
            <a:hlinkClick r:id="rId12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1063" y="4384024"/>
            <a:ext cx="455630" cy="66934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521685" y="4472668"/>
            <a:ext cx="1234079" cy="1234079"/>
          </a:xfrm>
          <a:prstGeom prst="ellipse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898115" y="2235099"/>
            <a:ext cx="4258286" cy="1471754"/>
            <a:chOff x="5627848" y="2251189"/>
            <a:chExt cx="7410035" cy="2561066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5642065" y="2251189"/>
              <a:ext cx="7395818" cy="2561066"/>
              <a:chOff x="5642065" y="2251189"/>
              <a:chExt cx="7395818" cy="2561066"/>
            </a:xfrm>
            <a:solidFill>
              <a:schemeClr val="bg1">
                <a:alpha val="30000"/>
              </a:schemeClr>
            </a:solidFill>
          </p:grpSpPr>
          <p:grpSp>
            <p:nvGrpSpPr>
              <p:cNvPr id="42" name="Группа 41"/>
              <p:cNvGrpSpPr/>
              <p:nvPr/>
            </p:nvGrpSpPr>
            <p:grpSpPr>
              <a:xfrm>
                <a:off x="5642065" y="2251189"/>
                <a:ext cx="7395818" cy="2561066"/>
                <a:chOff x="4352672" y="1336695"/>
                <a:chExt cx="7912199" cy="2465570"/>
              </a:xfrm>
              <a:grpFill/>
            </p:grpSpPr>
            <p:sp>
              <p:nvSpPr>
                <p:cNvPr id="44" name="Freeform 1843">
                  <a:extLst>
                    <a:ext uri="{FF2B5EF4-FFF2-40B4-BE49-F238E27FC236}">
                      <a16:creationId xmlns:a16="http://schemas.microsoft.com/office/drawing/2014/main" xmlns="" id="{BF532D44-3285-4074-99EB-4C8A6A694D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12199" y="1592434"/>
                  <a:ext cx="281983" cy="85246"/>
                </a:xfrm>
                <a:custGeom>
                  <a:avLst/>
                  <a:gdLst>
                    <a:gd name="T0" fmla="*/ 5 w 10"/>
                    <a:gd name="T1" fmla="*/ 0 h 3"/>
                    <a:gd name="T2" fmla="*/ 10 w 10"/>
                    <a:gd name="T3" fmla="*/ 3 h 3"/>
                    <a:gd name="T4" fmla="*/ 10 w 10"/>
                    <a:gd name="T5" fmla="*/ 3 h 3"/>
                    <a:gd name="T6" fmla="*/ 8 w 10"/>
                    <a:gd name="T7" fmla="*/ 3 h 3"/>
                    <a:gd name="T8" fmla="*/ 8 w 10"/>
                    <a:gd name="T9" fmla="*/ 3 h 3"/>
                    <a:gd name="T10" fmla="*/ 5 w 10"/>
                    <a:gd name="T11" fmla="*/ 0 h 3"/>
                    <a:gd name="T12" fmla="*/ 5 w 10"/>
                    <a:gd name="T13" fmla="*/ 0 h 3"/>
                    <a:gd name="T14" fmla="*/ 5 w 10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3">
                      <a:moveTo>
                        <a:pt x="5" y="0"/>
                      </a:moveTo>
                      <a:cubicBezTo>
                        <a:pt x="8" y="0"/>
                        <a:pt x="9" y="2"/>
                        <a:pt x="10" y="3"/>
                      </a:cubicBezTo>
                      <a:lnTo>
                        <a:pt x="10" y="3"/>
                      </a:lnTo>
                      <a:lnTo>
                        <a:pt x="8" y="3"/>
                      </a:lnTo>
                      <a:lnTo>
                        <a:pt x="8" y="3"/>
                      </a:lnTo>
                      <a:cubicBezTo>
                        <a:pt x="7" y="3"/>
                        <a:pt x="0" y="0"/>
                        <a:pt x="5" y="0"/>
                      </a:cubicBez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grpFill/>
                <a:ln w="2540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013">
                    <a:solidFill>
                      <a:schemeClr val="accent1"/>
                    </a:solidFill>
                    <a:latin typeface="+mj-lt"/>
                  </a:endParaRPr>
                </a:p>
              </p:txBody>
            </p:sp>
            <p:sp>
              <p:nvSpPr>
                <p:cNvPr id="45" name="Freeform 1872">
                  <a:extLst>
                    <a:ext uri="{FF2B5EF4-FFF2-40B4-BE49-F238E27FC236}">
                      <a16:creationId xmlns:a16="http://schemas.microsoft.com/office/drawing/2014/main" xmlns="" id="{F3F3574F-849E-4AC2-A5C1-873D1DE84B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0424" y="1421941"/>
                  <a:ext cx="341002" cy="114754"/>
                </a:xfrm>
                <a:custGeom>
                  <a:avLst/>
                  <a:gdLst>
                    <a:gd name="T0" fmla="*/ 0 w 12"/>
                    <a:gd name="T1" fmla="*/ 1 h 4"/>
                    <a:gd name="T2" fmla="*/ 4 w 12"/>
                    <a:gd name="T3" fmla="*/ 3 h 4"/>
                    <a:gd name="T4" fmla="*/ 5 w 12"/>
                    <a:gd name="T5" fmla="*/ 1 h 4"/>
                    <a:gd name="T6" fmla="*/ 12 w 12"/>
                    <a:gd name="T7" fmla="*/ 3 h 4"/>
                    <a:gd name="T8" fmla="*/ 5 w 12"/>
                    <a:gd name="T9" fmla="*/ 4 h 4"/>
                    <a:gd name="T10" fmla="*/ 2 w 12"/>
                    <a:gd name="T11" fmla="*/ 3 h 4"/>
                    <a:gd name="T12" fmla="*/ 0 w 12"/>
                    <a:gd name="T13" fmla="*/ 2 h 4"/>
                    <a:gd name="T14" fmla="*/ 0 w 12"/>
                    <a:gd name="T15" fmla="*/ 1 h 4"/>
                    <a:gd name="T16" fmla="*/ 0 w 12"/>
                    <a:gd name="T17" fmla="*/ 1 h 4"/>
                    <a:gd name="T18" fmla="*/ 0 w 12"/>
                    <a:gd name="T1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4">
                      <a:moveTo>
                        <a:pt x="0" y="1"/>
                      </a:moveTo>
                      <a:cubicBezTo>
                        <a:pt x="1" y="0"/>
                        <a:pt x="4" y="2"/>
                        <a:pt x="4" y="3"/>
                      </a:cubicBezTo>
                      <a:cubicBezTo>
                        <a:pt x="5" y="2"/>
                        <a:pt x="5" y="2"/>
                        <a:pt x="5" y="1"/>
                      </a:cubicBezTo>
                      <a:cubicBezTo>
                        <a:pt x="7" y="1"/>
                        <a:pt x="11" y="2"/>
                        <a:pt x="12" y="3"/>
                      </a:cubicBezTo>
                      <a:cubicBezTo>
                        <a:pt x="10" y="4"/>
                        <a:pt x="6" y="4"/>
                        <a:pt x="5" y="4"/>
                      </a:cubicBezTo>
                      <a:cubicBezTo>
                        <a:pt x="5" y="4"/>
                        <a:pt x="2" y="4"/>
                        <a:pt x="2" y="3"/>
                      </a:cubicBezTo>
                      <a:cubicBezTo>
                        <a:pt x="0" y="3"/>
                        <a:pt x="1" y="2"/>
                        <a:pt x="0" y="2"/>
                      </a:cubicBezTo>
                      <a:cubicBezTo>
                        <a:pt x="0" y="2"/>
                        <a:pt x="0" y="2"/>
                        <a:pt x="0" y="1"/>
                      </a:cubicBez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grpFill/>
                <a:ln w="2540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013">
                    <a:solidFill>
                      <a:schemeClr val="accent1"/>
                    </a:solidFill>
                    <a:latin typeface="+mj-lt"/>
                  </a:endParaRPr>
                </a:p>
              </p:txBody>
            </p:sp>
            <p:sp>
              <p:nvSpPr>
                <p:cNvPr id="46" name="Freeform 1882">
                  <a:extLst>
                    <a:ext uri="{FF2B5EF4-FFF2-40B4-BE49-F238E27FC236}">
                      <a16:creationId xmlns:a16="http://schemas.microsoft.com/office/drawing/2014/main" xmlns="" id="{C80AEE5A-7787-4AB9-BFEB-A0F03FE0EF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87657" y="1480958"/>
                  <a:ext cx="255752" cy="81968"/>
                </a:xfrm>
                <a:custGeom>
                  <a:avLst/>
                  <a:gdLst>
                    <a:gd name="T0" fmla="*/ 3 w 9"/>
                    <a:gd name="T1" fmla="*/ 0 h 3"/>
                    <a:gd name="T2" fmla="*/ 4 w 9"/>
                    <a:gd name="T3" fmla="*/ 0 h 3"/>
                    <a:gd name="T4" fmla="*/ 5 w 9"/>
                    <a:gd name="T5" fmla="*/ 0 h 3"/>
                    <a:gd name="T6" fmla="*/ 9 w 9"/>
                    <a:gd name="T7" fmla="*/ 2 h 3"/>
                    <a:gd name="T8" fmla="*/ 3 w 9"/>
                    <a:gd name="T9" fmla="*/ 2 h 3"/>
                    <a:gd name="T10" fmla="*/ 0 w 9"/>
                    <a:gd name="T11" fmla="*/ 0 h 3"/>
                    <a:gd name="T12" fmla="*/ 3 w 9"/>
                    <a:gd name="T13" fmla="*/ 0 h 3"/>
                    <a:gd name="T14" fmla="*/ 3 w 9"/>
                    <a:gd name="T15" fmla="*/ 0 h 3"/>
                    <a:gd name="T16" fmla="*/ 3 w 9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3">
                      <a:moveTo>
                        <a:pt x="3" y="0"/>
                      </a:moveTo>
                      <a:cubicBezTo>
                        <a:pt x="4" y="0"/>
                        <a:pt x="4" y="1"/>
                        <a:pt x="4" y="0"/>
                      </a:cubicBezTo>
                      <a:cubicBezTo>
                        <a:pt x="5" y="1"/>
                        <a:pt x="5" y="0"/>
                        <a:pt x="5" y="0"/>
                      </a:cubicBezTo>
                      <a:cubicBezTo>
                        <a:pt x="6" y="1"/>
                        <a:pt x="7" y="1"/>
                        <a:pt x="9" y="2"/>
                      </a:cubicBezTo>
                      <a:cubicBezTo>
                        <a:pt x="6" y="2"/>
                        <a:pt x="4" y="3"/>
                        <a:pt x="3" y="2"/>
                      </a:cubicBezTo>
                      <a:cubicBezTo>
                        <a:pt x="2" y="2"/>
                        <a:pt x="0" y="1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grpFill/>
                <a:ln w="2540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013">
                    <a:solidFill>
                      <a:schemeClr val="accent1"/>
                    </a:solidFill>
                    <a:latin typeface="+mj-lt"/>
                  </a:endParaRPr>
                </a:p>
              </p:txBody>
            </p:sp>
            <p:sp>
              <p:nvSpPr>
                <p:cNvPr id="47" name="Freeform 1891">
                  <a:extLst>
                    <a:ext uri="{FF2B5EF4-FFF2-40B4-BE49-F238E27FC236}">
                      <a16:creationId xmlns:a16="http://schemas.microsoft.com/office/drawing/2014/main" xmlns="" id="{30C4638B-DCC5-440A-B302-AE7BB94927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05688" y="1562927"/>
                  <a:ext cx="140991" cy="59016"/>
                </a:xfrm>
                <a:custGeom>
                  <a:avLst/>
                  <a:gdLst>
                    <a:gd name="T0" fmla="*/ 5 w 5"/>
                    <a:gd name="T1" fmla="*/ 2 h 2"/>
                    <a:gd name="T2" fmla="*/ 4 w 5"/>
                    <a:gd name="T3" fmla="*/ 1 h 2"/>
                    <a:gd name="T4" fmla="*/ 4 w 5"/>
                    <a:gd name="T5" fmla="*/ 1 h 2"/>
                    <a:gd name="T6" fmla="*/ 3 w 5"/>
                    <a:gd name="T7" fmla="*/ 1 h 2"/>
                    <a:gd name="T8" fmla="*/ 3 w 5"/>
                    <a:gd name="T9" fmla="*/ 1 h 2"/>
                    <a:gd name="T10" fmla="*/ 1 w 5"/>
                    <a:gd name="T11" fmla="*/ 1 h 2"/>
                    <a:gd name="T12" fmla="*/ 0 w 5"/>
                    <a:gd name="T13" fmla="*/ 2 h 2"/>
                    <a:gd name="T14" fmla="*/ 4 w 5"/>
                    <a:gd name="T15" fmla="*/ 2 h 2"/>
                    <a:gd name="T16" fmla="*/ 5 w 5"/>
                    <a:gd name="T17" fmla="*/ 2 h 2"/>
                    <a:gd name="T18" fmla="*/ 5 w 5"/>
                    <a:gd name="T19" fmla="*/ 2 h 2"/>
                    <a:gd name="T20" fmla="*/ 5 w 5"/>
                    <a:gd name="T2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1"/>
                        <a:pt x="4" y="0"/>
                        <a:pt x="4" y="1"/>
                      </a:cubicBez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2" y="2"/>
                        <a:pt x="3" y="2"/>
                        <a:pt x="4" y="2"/>
                      </a:cubicBezTo>
                      <a:cubicBezTo>
                        <a:pt x="4" y="2"/>
                        <a:pt x="5" y="2"/>
                        <a:pt x="5" y="2"/>
                      </a:cubicBezTo>
                      <a:lnTo>
                        <a:pt x="5" y="2"/>
                      </a:lnTo>
                      <a:lnTo>
                        <a:pt x="5" y="2"/>
                      </a:lnTo>
                    </a:path>
                  </a:pathLst>
                </a:custGeom>
                <a:grpFill/>
                <a:ln w="2540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013">
                    <a:solidFill>
                      <a:schemeClr val="accent1"/>
                    </a:solidFill>
                    <a:latin typeface="+mj-lt"/>
                  </a:endParaRPr>
                </a:p>
              </p:txBody>
            </p:sp>
            <p:sp>
              <p:nvSpPr>
                <p:cNvPr id="48" name="Freeform 5358">
                  <a:extLst>
                    <a:ext uri="{FF2B5EF4-FFF2-40B4-BE49-F238E27FC236}">
                      <a16:creationId xmlns:a16="http://schemas.microsoft.com/office/drawing/2014/main" xmlns="" id="{1E60CAB5-9474-4EA9-B2ED-3AC4BD9451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93992" y="1848171"/>
                  <a:ext cx="114761" cy="85246"/>
                </a:xfrm>
                <a:custGeom>
                  <a:avLst/>
                  <a:gdLst>
                    <a:gd name="T0" fmla="*/ 2 w 4"/>
                    <a:gd name="T1" fmla="*/ 1 h 3"/>
                    <a:gd name="T2" fmla="*/ 4 w 4"/>
                    <a:gd name="T3" fmla="*/ 2 h 3"/>
                    <a:gd name="T4" fmla="*/ 0 w 4"/>
                    <a:gd name="T5" fmla="*/ 2 h 3"/>
                    <a:gd name="T6" fmla="*/ 2 w 4"/>
                    <a:gd name="T7" fmla="*/ 1 h 3"/>
                    <a:gd name="T8" fmla="*/ 2 w 4"/>
                    <a:gd name="T9" fmla="*/ 1 h 3"/>
                    <a:gd name="T10" fmla="*/ 2 w 4"/>
                    <a:gd name="T11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3">
                      <a:moveTo>
                        <a:pt x="2" y="1"/>
                      </a:moveTo>
                      <a:cubicBezTo>
                        <a:pt x="3" y="0"/>
                        <a:pt x="3" y="2"/>
                        <a:pt x="4" y="2"/>
                      </a:cubicBezTo>
                      <a:cubicBezTo>
                        <a:pt x="4" y="3"/>
                        <a:pt x="2" y="3"/>
                        <a:pt x="0" y="2"/>
                      </a:cubicBezTo>
                      <a:cubicBezTo>
                        <a:pt x="0" y="2"/>
                        <a:pt x="2" y="1"/>
                        <a:pt x="2" y="1"/>
                      </a:cubicBezTo>
                      <a:lnTo>
                        <a:pt x="2" y="1"/>
                      </a:lnTo>
                      <a:lnTo>
                        <a:pt x="2" y="1"/>
                      </a:lnTo>
                    </a:path>
                  </a:pathLst>
                </a:custGeom>
                <a:grpFill/>
                <a:ln w="2540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013">
                    <a:solidFill>
                      <a:schemeClr val="accent1"/>
                    </a:solidFill>
                    <a:latin typeface="+mj-lt"/>
                  </a:endParaRPr>
                </a:p>
              </p:txBody>
            </p:sp>
            <p:sp>
              <p:nvSpPr>
                <p:cNvPr id="49" name="Freeform 5364">
                  <a:extLst>
                    <a:ext uri="{FF2B5EF4-FFF2-40B4-BE49-F238E27FC236}">
                      <a16:creationId xmlns:a16="http://schemas.microsoft.com/office/drawing/2014/main" xmlns="" id="{7AFE5A8A-F7A9-4A35-AB7A-F5FCD232DC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79245" y="1421941"/>
                  <a:ext cx="567248" cy="396719"/>
                </a:xfrm>
                <a:custGeom>
                  <a:avLst/>
                  <a:gdLst>
                    <a:gd name="T0" fmla="*/ 10 w 20"/>
                    <a:gd name="T1" fmla="*/ 1 h 14"/>
                    <a:gd name="T2" fmla="*/ 11 w 20"/>
                    <a:gd name="T3" fmla="*/ 1 h 14"/>
                    <a:gd name="T4" fmla="*/ 11 w 20"/>
                    <a:gd name="T5" fmla="*/ 1 h 14"/>
                    <a:gd name="T6" fmla="*/ 16 w 20"/>
                    <a:gd name="T7" fmla="*/ 0 h 14"/>
                    <a:gd name="T8" fmla="*/ 16 w 20"/>
                    <a:gd name="T9" fmla="*/ 0 h 14"/>
                    <a:gd name="T10" fmla="*/ 19 w 20"/>
                    <a:gd name="T11" fmla="*/ 0 h 14"/>
                    <a:gd name="T12" fmla="*/ 19 w 20"/>
                    <a:gd name="T13" fmla="*/ 0 h 14"/>
                    <a:gd name="T14" fmla="*/ 20 w 20"/>
                    <a:gd name="T15" fmla="*/ 1 h 14"/>
                    <a:gd name="T16" fmla="*/ 13 w 20"/>
                    <a:gd name="T17" fmla="*/ 4 h 14"/>
                    <a:gd name="T18" fmla="*/ 7 w 20"/>
                    <a:gd name="T19" fmla="*/ 5 h 14"/>
                    <a:gd name="T20" fmla="*/ 7 w 20"/>
                    <a:gd name="T21" fmla="*/ 6 h 14"/>
                    <a:gd name="T22" fmla="*/ 7 w 20"/>
                    <a:gd name="T23" fmla="*/ 7 h 14"/>
                    <a:gd name="T24" fmla="*/ 7 w 20"/>
                    <a:gd name="T25" fmla="*/ 8 h 14"/>
                    <a:gd name="T26" fmla="*/ 5 w 20"/>
                    <a:gd name="T27" fmla="*/ 9 h 14"/>
                    <a:gd name="T28" fmla="*/ 10 w 20"/>
                    <a:gd name="T29" fmla="*/ 13 h 14"/>
                    <a:gd name="T30" fmla="*/ 6 w 20"/>
                    <a:gd name="T31" fmla="*/ 13 h 14"/>
                    <a:gd name="T32" fmla="*/ 5 w 20"/>
                    <a:gd name="T33" fmla="*/ 12 h 14"/>
                    <a:gd name="T34" fmla="*/ 3 w 20"/>
                    <a:gd name="T35" fmla="*/ 12 h 14"/>
                    <a:gd name="T36" fmla="*/ 3 w 20"/>
                    <a:gd name="T37" fmla="*/ 13 h 14"/>
                    <a:gd name="T38" fmla="*/ 0 w 20"/>
                    <a:gd name="T39" fmla="*/ 11 h 14"/>
                    <a:gd name="T40" fmla="*/ 1 w 20"/>
                    <a:gd name="T41" fmla="*/ 9 h 14"/>
                    <a:gd name="T42" fmla="*/ 1 w 20"/>
                    <a:gd name="T43" fmla="*/ 8 h 14"/>
                    <a:gd name="T44" fmla="*/ 6 w 20"/>
                    <a:gd name="T45" fmla="*/ 8 h 14"/>
                    <a:gd name="T46" fmla="*/ 2 w 20"/>
                    <a:gd name="T47" fmla="*/ 6 h 14"/>
                    <a:gd name="T48" fmla="*/ 5 w 20"/>
                    <a:gd name="T49" fmla="*/ 5 h 14"/>
                    <a:gd name="T50" fmla="*/ 4 w 20"/>
                    <a:gd name="T51" fmla="*/ 4 h 14"/>
                    <a:gd name="T52" fmla="*/ 10 w 20"/>
                    <a:gd name="T53" fmla="*/ 1 h 14"/>
                    <a:gd name="T54" fmla="*/ 10 w 20"/>
                    <a:gd name="T55" fmla="*/ 1 h 14"/>
                    <a:gd name="T56" fmla="*/ 10 w 20"/>
                    <a:gd name="T57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0" h="14">
                      <a:moveTo>
                        <a:pt x="10" y="1"/>
                      </a:moveTo>
                      <a:lnTo>
                        <a:pt x="11" y="1"/>
                      </a:lnTo>
                      <a:lnTo>
                        <a:pt x="11" y="1"/>
                      </a:lnTo>
                      <a:cubicBezTo>
                        <a:pt x="13" y="1"/>
                        <a:pt x="15" y="2"/>
                        <a:pt x="16" y="0"/>
                      </a:cubicBez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cubicBezTo>
                        <a:pt x="19" y="1"/>
                        <a:pt x="19" y="1"/>
                        <a:pt x="20" y="1"/>
                      </a:cubicBezTo>
                      <a:cubicBezTo>
                        <a:pt x="18" y="2"/>
                        <a:pt x="15" y="4"/>
                        <a:pt x="13" y="4"/>
                      </a:cubicBezTo>
                      <a:cubicBezTo>
                        <a:pt x="10" y="4"/>
                        <a:pt x="9" y="7"/>
                        <a:pt x="7" y="5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7" y="7"/>
                        <a:pt x="7" y="7"/>
                      </a:cubicBezTo>
                      <a:cubicBezTo>
                        <a:pt x="7" y="7"/>
                        <a:pt x="6" y="7"/>
                        <a:pt x="7" y="8"/>
                      </a:cubicBezTo>
                      <a:cubicBezTo>
                        <a:pt x="6" y="9"/>
                        <a:pt x="5" y="8"/>
                        <a:pt x="5" y="9"/>
                      </a:cubicBezTo>
                      <a:cubicBezTo>
                        <a:pt x="5" y="10"/>
                        <a:pt x="9" y="13"/>
                        <a:pt x="10" y="13"/>
                      </a:cubicBezTo>
                      <a:cubicBezTo>
                        <a:pt x="9" y="14"/>
                        <a:pt x="7" y="13"/>
                        <a:pt x="6" y="13"/>
                      </a:cubicBezTo>
                      <a:cubicBezTo>
                        <a:pt x="5" y="13"/>
                        <a:pt x="5" y="13"/>
                        <a:pt x="5" y="12"/>
                      </a:cubicBezTo>
                      <a:cubicBezTo>
                        <a:pt x="5" y="12"/>
                        <a:pt x="4" y="12"/>
                        <a:pt x="3" y="12"/>
                      </a:cubicBezTo>
                      <a:cubicBezTo>
                        <a:pt x="3" y="12"/>
                        <a:pt x="3" y="12"/>
                        <a:pt x="3" y="13"/>
                      </a:cubicBezTo>
                      <a:cubicBezTo>
                        <a:pt x="2" y="12"/>
                        <a:pt x="1" y="12"/>
                        <a:pt x="0" y="11"/>
                      </a:cubicBezTo>
                      <a:cubicBezTo>
                        <a:pt x="1" y="10"/>
                        <a:pt x="1" y="10"/>
                        <a:pt x="1" y="9"/>
                      </a:cubicBezTo>
                      <a:cubicBezTo>
                        <a:pt x="1" y="9"/>
                        <a:pt x="2" y="9"/>
                        <a:pt x="1" y="8"/>
                      </a:cubicBezTo>
                      <a:cubicBezTo>
                        <a:pt x="4" y="8"/>
                        <a:pt x="5" y="8"/>
                        <a:pt x="6" y="8"/>
                      </a:cubicBezTo>
                      <a:cubicBezTo>
                        <a:pt x="4" y="8"/>
                        <a:pt x="3" y="7"/>
                        <a:pt x="2" y="6"/>
                      </a:cubicBezTo>
                      <a:cubicBezTo>
                        <a:pt x="4" y="6"/>
                        <a:pt x="4" y="6"/>
                        <a:pt x="5" y="5"/>
                      </a:cubicBezTo>
                      <a:cubicBezTo>
                        <a:pt x="4" y="5"/>
                        <a:pt x="4" y="4"/>
                        <a:pt x="4" y="4"/>
                      </a:cubicBezTo>
                      <a:cubicBezTo>
                        <a:pt x="5" y="4"/>
                        <a:pt x="8" y="2"/>
                        <a:pt x="10" y="1"/>
                      </a:cubicBezTo>
                      <a:lnTo>
                        <a:pt x="10" y="1"/>
                      </a:lnTo>
                      <a:lnTo>
                        <a:pt x="10" y="1"/>
                      </a:lnTo>
                    </a:path>
                  </a:pathLst>
                </a:custGeom>
                <a:grpFill/>
                <a:ln w="2540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013">
                    <a:solidFill>
                      <a:schemeClr val="accent1"/>
                    </a:solidFill>
                    <a:latin typeface="+mj-lt"/>
                  </a:endParaRPr>
                </a:p>
              </p:txBody>
            </p:sp>
            <p:sp>
              <p:nvSpPr>
                <p:cNvPr id="50" name="Freeform 1711">
                  <a:extLst>
                    <a:ext uri="{FF2B5EF4-FFF2-40B4-BE49-F238E27FC236}">
                      <a16:creationId xmlns:a16="http://schemas.microsoft.com/office/drawing/2014/main" xmlns="" id="{16DA1978-3A6F-48F2-B39A-6BC8E3FED7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2672" y="2490105"/>
                  <a:ext cx="109787" cy="167896"/>
                </a:xfrm>
                <a:custGeom>
                  <a:avLst/>
                  <a:gdLst>
                    <a:gd name="T0" fmla="*/ 0 w 2"/>
                    <a:gd name="T1" fmla="*/ 0 h 3"/>
                    <a:gd name="T2" fmla="*/ 0 w 2"/>
                    <a:gd name="T3" fmla="*/ 1 h 3"/>
                    <a:gd name="T4" fmla="*/ 0 w 2"/>
                    <a:gd name="T5" fmla="*/ 3 h 3"/>
                    <a:gd name="T6" fmla="*/ 2 w 2"/>
                    <a:gd name="T7" fmla="*/ 1 h 3"/>
                    <a:gd name="T8" fmla="*/ 1 w 2"/>
                    <a:gd name="T9" fmla="*/ 0 h 3"/>
                    <a:gd name="T10" fmla="*/ 0 w 2"/>
                    <a:gd name="T11" fmla="*/ 0 h 3"/>
                    <a:gd name="T12" fmla="*/ 0 w 2"/>
                    <a:gd name="T13" fmla="*/ 0 h 3"/>
                    <a:gd name="T14" fmla="*/ 0 w 2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1" y="3"/>
                        <a:pt x="2" y="2"/>
                        <a:pt x="2" y="1"/>
                      </a:cubicBezTo>
                      <a:cubicBezTo>
                        <a:pt x="2" y="1"/>
                        <a:pt x="2" y="1"/>
                        <a:pt x="1" y="0"/>
                      </a:cubicBezTo>
                      <a:cubicBezTo>
                        <a:pt x="1" y="0"/>
                        <a:pt x="0" y="1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2540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013">
                    <a:solidFill>
                      <a:schemeClr val="accent1"/>
                    </a:solidFill>
                    <a:latin typeface="+mj-lt"/>
                  </a:endParaRPr>
                </a:p>
              </p:txBody>
            </p:sp>
            <p:sp>
              <p:nvSpPr>
                <p:cNvPr id="51" name="Freeform 7411">
                  <a:extLst>
                    <a:ext uri="{FF2B5EF4-FFF2-40B4-BE49-F238E27FC236}">
                      <a16:creationId xmlns:a16="http://schemas.microsoft.com/office/drawing/2014/main" xmlns="" id="{0F49A350-6A37-4B70-9485-E991C64DE7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4275" y="1336695"/>
                  <a:ext cx="7390596" cy="2465570"/>
                </a:xfrm>
                <a:custGeom>
                  <a:avLst/>
                  <a:gdLst>
                    <a:gd name="T0" fmla="*/ 19 w 261"/>
                    <a:gd name="T1" fmla="*/ 62 h 87"/>
                    <a:gd name="T2" fmla="*/ 29 w 261"/>
                    <a:gd name="T3" fmla="*/ 66 h 87"/>
                    <a:gd name="T4" fmla="*/ 27 w 261"/>
                    <a:gd name="T5" fmla="*/ 72 h 87"/>
                    <a:gd name="T6" fmla="*/ 33 w 261"/>
                    <a:gd name="T7" fmla="*/ 81 h 87"/>
                    <a:gd name="T8" fmla="*/ 45 w 261"/>
                    <a:gd name="T9" fmla="*/ 84 h 87"/>
                    <a:gd name="T10" fmla="*/ 47 w 261"/>
                    <a:gd name="T11" fmla="*/ 82 h 87"/>
                    <a:gd name="T12" fmla="*/ 48 w 261"/>
                    <a:gd name="T13" fmla="*/ 74 h 87"/>
                    <a:gd name="T14" fmla="*/ 44 w 261"/>
                    <a:gd name="T15" fmla="*/ 69 h 87"/>
                    <a:gd name="T16" fmla="*/ 47 w 261"/>
                    <a:gd name="T17" fmla="*/ 64 h 87"/>
                    <a:gd name="T18" fmla="*/ 58 w 261"/>
                    <a:gd name="T19" fmla="*/ 64 h 87"/>
                    <a:gd name="T20" fmla="*/ 70 w 261"/>
                    <a:gd name="T21" fmla="*/ 63 h 87"/>
                    <a:gd name="T22" fmla="*/ 67 w 261"/>
                    <a:gd name="T23" fmla="*/ 56 h 87"/>
                    <a:gd name="T24" fmla="*/ 84 w 261"/>
                    <a:gd name="T25" fmla="*/ 52 h 87"/>
                    <a:gd name="T26" fmla="*/ 90 w 261"/>
                    <a:gd name="T27" fmla="*/ 57 h 87"/>
                    <a:gd name="T28" fmla="*/ 100 w 261"/>
                    <a:gd name="T29" fmla="*/ 59 h 87"/>
                    <a:gd name="T30" fmla="*/ 110 w 261"/>
                    <a:gd name="T31" fmla="*/ 63 h 87"/>
                    <a:gd name="T32" fmla="*/ 120 w 261"/>
                    <a:gd name="T33" fmla="*/ 66 h 87"/>
                    <a:gd name="T34" fmla="*/ 131 w 261"/>
                    <a:gd name="T35" fmla="*/ 65 h 87"/>
                    <a:gd name="T36" fmla="*/ 144 w 261"/>
                    <a:gd name="T37" fmla="*/ 61 h 87"/>
                    <a:gd name="T38" fmla="*/ 174 w 261"/>
                    <a:gd name="T39" fmla="*/ 65 h 87"/>
                    <a:gd name="T40" fmla="*/ 179 w 261"/>
                    <a:gd name="T41" fmla="*/ 55 h 87"/>
                    <a:gd name="T42" fmla="*/ 210 w 261"/>
                    <a:gd name="T43" fmla="*/ 73 h 87"/>
                    <a:gd name="T44" fmla="*/ 213 w 261"/>
                    <a:gd name="T45" fmla="*/ 82 h 87"/>
                    <a:gd name="T46" fmla="*/ 216 w 261"/>
                    <a:gd name="T47" fmla="*/ 64 h 87"/>
                    <a:gd name="T48" fmla="*/ 199 w 261"/>
                    <a:gd name="T49" fmla="*/ 45 h 87"/>
                    <a:gd name="T50" fmla="*/ 215 w 261"/>
                    <a:gd name="T51" fmla="*/ 40 h 87"/>
                    <a:gd name="T52" fmla="*/ 227 w 261"/>
                    <a:gd name="T53" fmla="*/ 35 h 87"/>
                    <a:gd name="T54" fmla="*/ 228 w 261"/>
                    <a:gd name="T55" fmla="*/ 45 h 87"/>
                    <a:gd name="T56" fmla="*/ 242 w 261"/>
                    <a:gd name="T57" fmla="*/ 53 h 87"/>
                    <a:gd name="T58" fmla="*/ 236 w 261"/>
                    <a:gd name="T59" fmla="*/ 38 h 87"/>
                    <a:gd name="T60" fmla="*/ 248 w 261"/>
                    <a:gd name="T61" fmla="*/ 34 h 87"/>
                    <a:gd name="T62" fmla="*/ 243 w 261"/>
                    <a:gd name="T63" fmla="*/ 25 h 87"/>
                    <a:gd name="T64" fmla="*/ 257 w 261"/>
                    <a:gd name="T65" fmla="*/ 28 h 87"/>
                    <a:gd name="T66" fmla="*/ 244 w 261"/>
                    <a:gd name="T67" fmla="*/ 21 h 87"/>
                    <a:gd name="T68" fmla="*/ 218 w 261"/>
                    <a:gd name="T69" fmla="*/ 17 h 87"/>
                    <a:gd name="T70" fmla="*/ 204 w 261"/>
                    <a:gd name="T71" fmla="*/ 18 h 87"/>
                    <a:gd name="T72" fmla="*/ 186 w 261"/>
                    <a:gd name="T73" fmla="*/ 15 h 87"/>
                    <a:gd name="T74" fmla="*/ 177 w 261"/>
                    <a:gd name="T75" fmla="*/ 12 h 87"/>
                    <a:gd name="T76" fmla="*/ 165 w 261"/>
                    <a:gd name="T77" fmla="*/ 12 h 87"/>
                    <a:gd name="T78" fmla="*/ 154 w 261"/>
                    <a:gd name="T79" fmla="*/ 13 h 87"/>
                    <a:gd name="T80" fmla="*/ 147 w 261"/>
                    <a:gd name="T81" fmla="*/ 14 h 87"/>
                    <a:gd name="T82" fmla="*/ 122 w 261"/>
                    <a:gd name="T83" fmla="*/ 9 h 87"/>
                    <a:gd name="T84" fmla="*/ 117 w 261"/>
                    <a:gd name="T85" fmla="*/ 9 h 87"/>
                    <a:gd name="T86" fmla="*/ 102 w 261"/>
                    <a:gd name="T87" fmla="*/ 1 h 87"/>
                    <a:gd name="T88" fmla="*/ 98 w 261"/>
                    <a:gd name="T89" fmla="*/ 6 h 87"/>
                    <a:gd name="T90" fmla="*/ 83 w 261"/>
                    <a:gd name="T91" fmla="*/ 11 h 87"/>
                    <a:gd name="T92" fmla="*/ 73 w 261"/>
                    <a:gd name="T93" fmla="*/ 10 h 87"/>
                    <a:gd name="T94" fmla="*/ 74 w 261"/>
                    <a:gd name="T95" fmla="*/ 15 h 87"/>
                    <a:gd name="T96" fmla="*/ 66 w 261"/>
                    <a:gd name="T97" fmla="*/ 13 h 87"/>
                    <a:gd name="T98" fmla="*/ 73 w 261"/>
                    <a:gd name="T99" fmla="*/ 19 h 87"/>
                    <a:gd name="T100" fmla="*/ 65 w 261"/>
                    <a:gd name="T101" fmla="*/ 16 h 87"/>
                    <a:gd name="T102" fmla="*/ 57 w 261"/>
                    <a:gd name="T103" fmla="*/ 13 h 87"/>
                    <a:gd name="T104" fmla="*/ 62 w 261"/>
                    <a:gd name="T105" fmla="*/ 22 h 87"/>
                    <a:gd name="T106" fmla="*/ 39 w 261"/>
                    <a:gd name="T107" fmla="*/ 22 h 87"/>
                    <a:gd name="T108" fmla="*/ 26 w 261"/>
                    <a:gd name="T109" fmla="*/ 22 h 87"/>
                    <a:gd name="T110" fmla="*/ 26 w 261"/>
                    <a:gd name="T111" fmla="*/ 24 h 87"/>
                    <a:gd name="T112" fmla="*/ 18 w 261"/>
                    <a:gd name="T113" fmla="*/ 29 h 87"/>
                    <a:gd name="T114" fmla="*/ 20 w 261"/>
                    <a:gd name="T115" fmla="*/ 24 h 87"/>
                    <a:gd name="T116" fmla="*/ 0 w 261"/>
                    <a:gd name="T117" fmla="*/ 21 h 87"/>
                    <a:gd name="T118" fmla="*/ 6 w 261"/>
                    <a:gd name="T119" fmla="*/ 50 h 87"/>
                    <a:gd name="T120" fmla="*/ 14 w 261"/>
                    <a:gd name="T121" fmla="*/ 55 h 87"/>
                    <a:gd name="T122" fmla="*/ 14 w 261"/>
                    <a:gd name="T123" fmla="*/ 6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61" h="87">
                      <a:moveTo>
                        <a:pt x="14" y="60"/>
                      </a:moveTo>
                      <a:lnTo>
                        <a:pt x="14" y="60"/>
                      </a:lnTo>
                      <a:lnTo>
                        <a:pt x="15" y="60"/>
                      </a:lnTo>
                      <a:lnTo>
                        <a:pt x="16" y="59"/>
                      </a:lnTo>
                      <a:lnTo>
                        <a:pt x="17" y="59"/>
                      </a:lnTo>
                      <a:lnTo>
                        <a:pt x="18" y="60"/>
                      </a:lnTo>
                      <a:lnTo>
                        <a:pt x="19" y="61"/>
                      </a:lnTo>
                      <a:lnTo>
                        <a:pt x="19" y="62"/>
                      </a:lnTo>
                      <a:lnTo>
                        <a:pt x="21" y="62"/>
                      </a:lnTo>
                      <a:lnTo>
                        <a:pt x="22" y="64"/>
                      </a:lnTo>
                      <a:lnTo>
                        <a:pt x="23" y="64"/>
                      </a:lnTo>
                      <a:lnTo>
                        <a:pt x="23" y="65"/>
                      </a:lnTo>
                      <a:lnTo>
                        <a:pt x="25" y="64"/>
                      </a:lnTo>
                      <a:lnTo>
                        <a:pt x="26" y="65"/>
                      </a:lnTo>
                      <a:lnTo>
                        <a:pt x="27" y="65"/>
                      </a:lnTo>
                      <a:lnTo>
                        <a:pt x="29" y="66"/>
                      </a:lnTo>
                      <a:lnTo>
                        <a:pt x="30" y="66"/>
                      </a:lnTo>
                      <a:lnTo>
                        <a:pt x="30" y="68"/>
                      </a:lnTo>
                      <a:lnTo>
                        <a:pt x="30" y="69"/>
                      </a:lnTo>
                      <a:lnTo>
                        <a:pt x="30" y="70"/>
                      </a:lnTo>
                      <a:lnTo>
                        <a:pt x="29" y="70"/>
                      </a:lnTo>
                      <a:lnTo>
                        <a:pt x="28" y="71"/>
                      </a:lnTo>
                      <a:lnTo>
                        <a:pt x="27" y="72"/>
                      </a:lnTo>
                      <a:lnTo>
                        <a:pt x="27" y="72"/>
                      </a:lnTo>
                      <a:cubicBezTo>
                        <a:pt x="27" y="72"/>
                        <a:pt x="28" y="72"/>
                        <a:pt x="28" y="72"/>
                      </a:cubicBezTo>
                      <a:cubicBezTo>
                        <a:pt x="27" y="72"/>
                        <a:pt x="27" y="73"/>
                        <a:pt x="26" y="73"/>
                      </a:cubicBezTo>
                      <a:cubicBezTo>
                        <a:pt x="26" y="73"/>
                        <a:pt x="27" y="74"/>
                        <a:pt x="28" y="74"/>
                      </a:cubicBezTo>
                      <a:cubicBezTo>
                        <a:pt x="27" y="75"/>
                        <a:pt x="27" y="76"/>
                        <a:pt x="26" y="76"/>
                      </a:cubicBezTo>
                      <a:cubicBezTo>
                        <a:pt x="26" y="78"/>
                        <a:pt x="27" y="77"/>
                        <a:pt x="29" y="79"/>
                      </a:cubicBezTo>
                      <a:cubicBezTo>
                        <a:pt x="30" y="80"/>
                        <a:pt x="31" y="80"/>
                        <a:pt x="33" y="81"/>
                      </a:cubicBezTo>
                      <a:lnTo>
                        <a:pt x="33" y="81"/>
                      </a:lnTo>
                      <a:lnTo>
                        <a:pt x="33" y="81"/>
                      </a:lnTo>
                      <a:lnTo>
                        <a:pt x="35" y="82"/>
                      </a:lnTo>
                      <a:lnTo>
                        <a:pt x="37" y="82"/>
                      </a:lnTo>
                      <a:lnTo>
                        <a:pt x="38" y="82"/>
                      </a:lnTo>
                      <a:lnTo>
                        <a:pt x="40" y="83"/>
                      </a:lnTo>
                      <a:lnTo>
                        <a:pt x="41" y="83"/>
                      </a:lnTo>
                      <a:lnTo>
                        <a:pt x="42" y="83"/>
                      </a:lnTo>
                      <a:lnTo>
                        <a:pt x="44" y="83"/>
                      </a:lnTo>
                      <a:lnTo>
                        <a:pt x="45" y="84"/>
                      </a:lnTo>
                      <a:lnTo>
                        <a:pt x="46" y="85"/>
                      </a:lnTo>
                      <a:lnTo>
                        <a:pt x="48" y="87"/>
                      </a:lnTo>
                      <a:lnTo>
                        <a:pt x="49" y="87"/>
                      </a:lnTo>
                      <a:lnTo>
                        <a:pt x="50" y="86"/>
                      </a:lnTo>
                      <a:lnTo>
                        <a:pt x="50" y="86"/>
                      </a:lnTo>
                      <a:lnTo>
                        <a:pt x="50" y="86"/>
                      </a:lnTo>
                      <a:cubicBezTo>
                        <a:pt x="50" y="86"/>
                        <a:pt x="49" y="85"/>
                        <a:pt x="49" y="84"/>
                      </a:cubicBezTo>
                      <a:cubicBezTo>
                        <a:pt x="49" y="84"/>
                        <a:pt x="47" y="82"/>
                        <a:pt x="47" y="82"/>
                      </a:cubicBezTo>
                      <a:lnTo>
                        <a:pt x="47" y="82"/>
                      </a:lnTo>
                      <a:lnTo>
                        <a:pt x="47" y="81"/>
                      </a:lnTo>
                      <a:lnTo>
                        <a:pt x="47" y="80"/>
                      </a:lnTo>
                      <a:lnTo>
                        <a:pt x="47" y="80"/>
                      </a:lnTo>
                      <a:cubicBezTo>
                        <a:pt x="46" y="80"/>
                        <a:pt x="45" y="79"/>
                        <a:pt x="45" y="78"/>
                      </a:cubicBezTo>
                      <a:cubicBezTo>
                        <a:pt x="45" y="77"/>
                        <a:pt x="45" y="76"/>
                        <a:pt x="46" y="76"/>
                      </a:cubicBezTo>
                      <a:cubicBezTo>
                        <a:pt x="47" y="75"/>
                        <a:pt x="48" y="75"/>
                        <a:pt x="48" y="74"/>
                      </a:cubicBezTo>
                      <a:lnTo>
                        <a:pt x="48" y="74"/>
                      </a:lnTo>
                      <a:lnTo>
                        <a:pt x="48" y="74"/>
                      </a:lnTo>
                      <a:lnTo>
                        <a:pt x="48" y="73"/>
                      </a:lnTo>
                      <a:lnTo>
                        <a:pt x="48" y="73"/>
                      </a:lnTo>
                      <a:lnTo>
                        <a:pt x="48" y="72"/>
                      </a:lnTo>
                      <a:lnTo>
                        <a:pt x="47" y="71"/>
                      </a:lnTo>
                      <a:lnTo>
                        <a:pt x="45" y="71"/>
                      </a:lnTo>
                      <a:lnTo>
                        <a:pt x="45" y="70"/>
                      </a:lnTo>
                      <a:lnTo>
                        <a:pt x="44" y="69"/>
                      </a:lnTo>
                      <a:lnTo>
                        <a:pt x="44" y="68"/>
                      </a:lnTo>
                      <a:lnTo>
                        <a:pt x="44" y="66"/>
                      </a:lnTo>
                      <a:lnTo>
                        <a:pt x="44" y="65"/>
                      </a:lnTo>
                      <a:lnTo>
                        <a:pt x="44" y="64"/>
                      </a:lnTo>
                      <a:lnTo>
                        <a:pt x="46" y="65"/>
                      </a:lnTo>
                      <a:lnTo>
                        <a:pt x="47" y="65"/>
                      </a:lnTo>
                      <a:lnTo>
                        <a:pt x="48" y="65"/>
                      </a:lnTo>
                      <a:lnTo>
                        <a:pt x="47" y="64"/>
                      </a:lnTo>
                      <a:lnTo>
                        <a:pt x="48" y="63"/>
                      </a:lnTo>
                      <a:lnTo>
                        <a:pt x="49" y="61"/>
                      </a:lnTo>
                      <a:lnTo>
                        <a:pt x="50" y="61"/>
                      </a:lnTo>
                      <a:lnTo>
                        <a:pt x="52" y="61"/>
                      </a:lnTo>
                      <a:lnTo>
                        <a:pt x="53" y="61"/>
                      </a:lnTo>
                      <a:lnTo>
                        <a:pt x="54" y="61"/>
                      </a:lnTo>
                      <a:lnTo>
                        <a:pt x="56" y="62"/>
                      </a:lnTo>
                      <a:lnTo>
                        <a:pt x="58" y="64"/>
                      </a:lnTo>
                      <a:lnTo>
                        <a:pt x="59" y="64"/>
                      </a:lnTo>
                      <a:lnTo>
                        <a:pt x="61" y="63"/>
                      </a:lnTo>
                      <a:lnTo>
                        <a:pt x="62" y="62"/>
                      </a:lnTo>
                      <a:lnTo>
                        <a:pt x="64" y="62"/>
                      </a:lnTo>
                      <a:lnTo>
                        <a:pt x="65" y="63"/>
                      </a:lnTo>
                      <a:lnTo>
                        <a:pt x="67" y="64"/>
                      </a:lnTo>
                      <a:lnTo>
                        <a:pt x="68" y="64"/>
                      </a:lnTo>
                      <a:lnTo>
                        <a:pt x="70" y="63"/>
                      </a:lnTo>
                      <a:lnTo>
                        <a:pt x="70" y="61"/>
                      </a:lnTo>
                      <a:lnTo>
                        <a:pt x="69" y="61"/>
                      </a:lnTo>
                      <a:lnTo>
                        <a:pt x="68" y="61"/>
                      </a:lnTo>
                      <a:lnTo>
                        <a:pt x="67" y="60"/>
                      </a:lnTo>
                      <a:lnTo>
                        <a:pt x="68" y="60"/>
                      </a:lnTo>
                      <a:lnTo>
                        <a:pt x="68" y="58"/>
                      </a:lnTo>
                      <a:lnTo>
                        <a:pt x="70" y="58"/>
                      </a:lnTo>
                      <a:lnTo>
                        <a:pt x="67" y="56"/>
                      </a:lnTo>
                      <a:lnTo>
                        <a:pt x="71" y="55"/>
                      </a:lnTo>
                      <a:lnTo>
                        <a:pt x="74" y="55"/>
                      </a:lnTo>
                      <a:lnTo>
                        <a:pt x="75" y="54"/>
                      </a:lnTo>
                      <a:lnTo>
                        <a:pt x="77" y="54"/>
                      </a:lnTo>
                      <a:lnTo>
                        <a:pt x="79" y="53"/>
                      </a:lnTo>
                      <a:lnTo>
                        <a:pt x="80" y="52"/>
                      </a:lnTo>
                      <a:lnTo>
                        <a:pt x="82" y="53"/>
                      </a:lnTo>
                      <a:lnTo>
                        <a:pt x="84" y="52"/>
                      </a:lnTo>
                      <a:lnTo>
                        <a:pt x="85" y="53"/>
                      </a:lnTo>
                      <a:lnTo>
                        <a:pt x="85" y="55"/>
                      </a:lnTo>
                      <a:lnTo>
                        <a:pt x="87" y="55"/>
                      </a:lnTo>
                      <a:lnTo>
                        <a:pt x="87" y="54"/>
                      </a:lnTo>
                      <a:lnTo>
                        <a:pt x="88" y="55"/>
                      </a:lnTo>
                      <a:lnTo>
                        <a:pt x="89" y="55"/>
                      </a:lnTo>
                      <a:lnTo>
                        <a:pt x="90" y="55"/>
                      </a:lnTo>
                      <a:lnTo>
                        <a:pt x="90" y="57"/>
                      </a:lnTo>
                      <a:lnTo>
                        <a:pt x="92" y="57"/>
                      </a:lnTo>
                      <a:lnTo>
                        <a:pt x="93" y="56"/>
                      </a:lnTo>
                      <a:lnTo>
                        <a:pt x="95" y="55"/>
                      </a:lnTo>
                      <a:lnTo>
                        <a:pt x="95" y="54"/>
                      </a:lnTo>
                      <a:lnTo>
                        <a:pt x="95" y="55"/>
                      </a:lnTo>
                      <a:lnTo>
                        <a:pt x="97" y="56"/>
                      </a:lnTo>
                      <a:lnTo>
                        <a:pt x="99" y="57"/>
                      </a:lnTo>
                      <a:lnTo>
                        <a:pt x="100" y="59"/>
                      </a:lnTo>
                      <a:lnTo>
                        <a:pt x="102" y="60"/>
                      </a:lnTo>
                      <a:lnTo>
                        <a:pt x="104" y="62"/>
                      </a:lnTo>
                      <a:lnTo>
                        <a:pt x="105" y="64"/>
                      </a:lnTo>
                      <a:lnTo>
                        <a:pt x="105" y="62"/>
                      </a:lnTo>
                      <a:lnTo>
                        <a:pt x="106" y="62"/>
                      </a:lnTo>
                      <a:lnTo>
                        <a:pt x="107" y="63"/>
                      </a:lnTo>
                      <a:lnTo>
                        <a:pt x="108" y="64"/>
                      </a:lnTo>
                      <a:lnTo>
                        <a:pt x="110" y="63"/>
                      </a:lnTo>
                      <a:lnTo>
                        <a:pt x="111" y="62"/>
                      </a:lnTo>
                      <a:lnTo>
                        <a:pt x="112" y="64"/>
                      </a:lnTo>
                      <a:lnTo>
                        <a:pt x="114" y="65"/>
                      </a:lnTo>
                      <a:lnTo>
                        <a:pt x="116" y="66"/>
                      </a:lnTo>
                      <a:lnTo>
                        <a:pt x="118" y="66"/>
                      </a:lnTo>
                      <a:lnTo>
                        <a:pt x="118" y="67"/>
                      </a:lnTo>
                      <a:lnTo>
                        <a:pt x="118" y="67"/>
                      </a:lnTo>
                      <a:cubicBezTo>
                        <a:pt x="118" y="66"/>
                        <a:pt x="119" y="66"/>
                        <a:pt x="120" y="66"/>
                      </a:cubicBezTo>
                      <a:cubicBezTo>
                        <a:pt x="120" y="66"/>
                        <a:pt x="121" y="66"/>
                        <a:pt x="121" y="66"/>
                      </a:cubicBezTo>
                      <a:cubicBezTo>
                        <a:pt x="123" y="66"/>
                        <a:pt x="124" y="63"/>
                        <a:pt x="126" y="63"/>
                      </a:cubicBezTo>
                      <a:cubicBezTo>
                        <a:pt x="127" y="63"/>
                        <a:pt x="128" y="64"/>
                        <a:pt x="128" y="64"/>
                      </a:cubicBezTo>
                      <a:lnTo>
                        <a:pt x="128" y="64"/>
                      </a:lnTo>
                      <a:lnTo>
                        <a:pt x="129" y="63"/>
                      </a:lnTo>
                      <a:lnTo>
                        <a:pt x="129" y="63"/>
                      </a:lnTo>
                      <a:cubicBezTo>
                        <a:pt x="130" y="63"/>
                        <a:pt x="130" y="63"/>
                        <a:pt x="130" y="63"/>
                      </a:cubicBezTo>
                      <a:cubicBezTo>
                        <a:pt x="130" y="64"/>
                        <a:pt x="131" y="64"/>
                        <a:pt x="131" y="65"/>
                      </a:cubicBezTo>
                      <a:lnTo>
                        <a:pt x="131" y="65"/>
                      </a:lnTo>
                      <a:lnTo>
                        <a:pt x="138" y="65"/>
                      </a:lnTo>
                      <a:lnTo>
                        <a:pt x="138" y="65"/>
                      </a:lnTo>
                      <a:cubicBezTo>
                        <a:pt x="138" y="63"/>
                        <a:pt x="136" y="62"/>
                        <a:pt x="136" y="61"/>
                      </a:cubicBezTo>
                      <a:cubicBezTo>
                        <a:pt x="136" y="60"/>
                        <a:pt x="136" y="60"/>
                        <a:pt x="136" y="60"/>
                      </a:cubicBezTo>
                      <a:lnTo>
                        <a:pt x="136" y="60"/>
                      </a:lnTo>
                      <a:lnTo>
                        <a:pt x="136" y="59"/>
                      </a:lnTo>
                      <a:lnTo>
                        <a:pt x="144" y="61"/>
                      </a:lnTo>
                      <a:lnTo>
                        <a:pt x="144" y="61"/>
                      </a:lnTo>
                      <a:cubicBezTo>
                        <a:pt x="144" y="64"/>
                        <a:pt x="146" y="64"/>
                        <a:pt x="148" y="64"/>
                      </a:cubicBezTo>
                      <a:cubicBezTo>
                        <a:pt x="150" y="64"/>
                        <a:pt x="150" y="64"/>
                        <a:pt x="151" y="64"/>
                      </a:cubicBezTo>
                      <a:cubicBezTo>
                        <a:pt x="155" y="64"/>
                        <a:pt x="156" y="66"/>
                        <a:pt x="158" y="66"/>
                      </a:cubicBezTo>
                      <a:cubicBezTo>
                        <a:pt x="162" y="66"/>
                        <a:pt x="163" y="66"/>
                        <a:pt x="165" y="66"/>
                      </a:cubicBezTo>
                      <a:cubicBezTo>
                        <a:pt x="167" y="66"/>
                        <a:pt x="166" y="64"/>
                        <a:pt x="168" y="64"/>
                      </a:cubicBezTo>
                      <a:cubicBezTo>
                        <a:pt x="170" y="64"/>
                        <a:pt x="173" y="65"/>
                        <a:pt x="173" y="65"/>
                      </a:cubicBezTo>
                      <a:cubicBezTo>
                        <a:pt x="173" y="65"/>
                        <a:pt x="174" y="65"/>
                        <a:pt x="174" y="65"/>
                      </a:cubicBezTo>
                      <a:cubicBezTo>
                        <a:pt x="175" y="65"/>
                        <a:pt x="176" y="64"/>
                        <a:pt x="177" y="64"/>
                      </a:cubicBezTo>
                      <a:cubicBezTo>
                        <a:pt x="176" y="63"/>
                        <a:pt x="176" y="62"/>
                        <a:pt x="176" y="62"/>
                      </a:cubicBezTo>
                      <a:cubicBezTo>
                        <a:pt x="176" y="61"/>
                        <a:pt x="176" y="60"/>
                        <a:pt x="176" y="59"/>
                      </a:cubicBezTo>
                      <a:cubicBezTo>
                        <a:pt x="176" y="58"/>
                        <a:pt x="174" y="58"/>
                        <a:pt x="174" y="57"/>
                      </a:cubicBezTo>
                      <a:cubicBezTo>
                        <a:pt x="174" y="57"/>
                        <a:pt x="175" y="56"/>
                        <a:pt x="174" y="56"/>
                      </a:cubicBezTo>
                      <a:lnTo>
                        <a:pt x="174" y="56"/>
                      </a:lnTo>
                      <a:lnTo>
                        <a:pt x="179" y="55"/>
                      </a:lnTo>
                      <a:lnTo>
                        <a:pt x="179" y="55"/>
                      </a:lnTo>
                      <a:cubicBezTo>
                        <a:pt x="181" y="56"/>
                        <a:pt x="182" y="56"/>
                        <a:pt x="184" y="57"/>
                      </a:cubicBezTo>
                      <a:cubicBezTo>
                        <a:pt x="186" y="58"/>
                        <a:pt x="187" y="61"/>
                        <a:pt x="190" y="61"/>
                      </a:cubicBezTo>
                      <a:cubicBezTo>
                        <a:pt x="190" y="64"/>
                        <a:pt x="193" y="65"/>
                        <a:pt x="196" y="65"/>
                      </a:cubicBezTo>
                      <a:cubicBezTo>
                        <a:pt x="199" y="66"/>
                        <a:pt x="200" y="70"/>
                        <a:pt x="203" y="70"/>
                      </a:cubicBezTo>
                      <a:cubicBezTo>
                        <a:pt x="205" y="70"/>
                        <a:pt x="206" y="68"/>
                        <a:pt x="208" y="68"/>
                      </a:cubicBezTo>
                      <a:cubicBezTo>
                        <a:pt x="209" y="68"/>
                        <a:pt x="209" y="69"/>
                        <a:pt x="209" y="69"/>
                      </a:cubicBezTo>
                      <a:cubicBezTo>
                        <a:pt x="209" y="70"/>
                        <a:pt x="209" y="70"/>
                        <a:pt x="209" y="71"/>
                      </a:cubicBezTo>
                      <a:cubicBezTo>
                        <a:pt x="209" y="72"/>
                        <a:pt x="210" y="72"/>
                        <a:pt x="210" y="73"/>
                      </a:cubicBezTo>
                      <a:lnTo>
                        <a:pt x="210" y="73"/>
                      </a:lnTo>
                      <a:lnTo>
                        <a:pt x="210" y="76"/>
                      </a:lnTo>
                      <a:lnTo>
                        <a:pt x="210" y="76"/>
                      </a:lnTo>
                      <a:cubicBezTo>
                        <a:pt x="209" y="77"/>
                        <a:pt x="208" y="76"/>
                        <a:pt x="208" y="76"/>
                      </a:cubicBezTo>
                      <a:cubicBezTo>
                        <a:pt x="207" y="76"/>
                        <a:pt x="207" y="77"/>
                        <a:pt x="207" y="77"/>
                      </a:cubicBezTo>
                      <a:cubicBezTo>
                        <a:pt x="207" y="80"/>
                        <a:pt x="210" y="81"/>
                        <a:pt x="209" y="81"/>
                      </a:cubicBezTo>
                      <a:lnTo>
                        <a:pt x="209" y="81"/>
                      </a:lnTo>
                      <a:lnTo>
                        <a:pt x="213" y="82"/>
                      </a:lnTo>
                      <a:lnTo>
                        <a:pt x="213" y="82"/>
                      </a:lnTo>
                      <a:cubicBezTo>
                        <a:pt x="216" y="82"/>
                        <a:pt x="217" y="75"/>
                        <a:pt x="217" y="73"/>
                      </a:cubicBezTo>
                      <a:cubicBezTo>
                        <a:pt x="217" y="72"/>
                        <a:pt x="217" y="71"/>
                        <a:pt x="217" y="70"/>
                      </a:cubicBezTo>
                      <a:cubicBezTo>
                        <a:pt x="217" y="69"/>
                        <a:pt x="217" y="68"/>
                        <a:pt x="218" y="68"/>
                      </a:cubicBezTo>
                      <a:lnTo>
                        <a:pt x="218" y="68"/>
                      </a:lnTo>
                      <a:lnTo>
                        <a:pt x="218" y="67"/>
                      </a:lnTo>
                      <a:lnTo>
                        <a:pt x="218" y="67"/>
                      </a:lnTo>
                      <a:cubicBezTo>
                        <a:pt x="217" y="67"/>
                        <a:pt x="216" y="65"/>
                        <a:pt x="216" y="64"/>
                      </a:cubicBezTo>
                      <a:cubicBezTo>
                        <a:pt x="214" y="63"/>
                        <a:pt x="213" y="60"/>
                        <a:pt x="211" y="56"/>
                      </a:cubicBezTo>
                      <a:cubicBezTo>
                        <a:pt x="210" y="54"/>
                        <a:pt x="207" y="54"/>
                        <a:pt x="204" y="53"/>
                      </a:cubicBezTo>
                      <a:cubicBezTo>
                        <a:pt x="204" y="54"/>
                        <a:pt x="204" y="55"/>
                        <a:pt x="203" y="55"/>
                      </a:cubicBezTo>
                      <a:cubicBezTo>
                        <a:pt x="202" y="54"/>
                        <a:pt x="200" y="54"/>
                        <a:pt x="200" y="53"/>
                      </a:cubicBezTo>
                      <a:cubicBezTo>
                        <a:pt x="200" y="53"/>
                        <a:pt x="196" y="52"/>
                        <a:pt x="196" y="51"/>
                      </a:cubicBezTo>
                      <a:cubicBezTo>
                        <a:pt x="196" y="50"/>
                        <a:pt x="197" y="50"/>
                        <a:pt x="197" y="49"/>
                      </a:cubicBezTo>
                      <a:cubicBezTo>
                        <a:pt x="196" y="48"/>
                        <a:pt x="199" y="45"/>
                        <a:pt x="199" y="45"/>
                      </a:cubicBezTo>
                      <a:lnTo>
                        <a:pt x="199" y="45"/>
                      </a:lnTo>
                      <a:lnTo>
                        <a:pt x="199" y="41"/>
                      </a:lnTo>
                      <a:lnTo>
                        <a:pt x="199" y="41"/>
                      </a:lnTo>
                      <a:cubicBezTo>
                        <a:pt x="200" y="41"/>
                        <a:pt x="200" y="41"/>
                        <a:pt x="202" y="41"/>
                      </a:cubicBezTo>
                      <a:cubicBezTo>
                        <a:pt x="204" y="41"/>
                        <a:pt x="207" y="42"/>
                        <a:pt x="210" y="42"/>
                      </a:cubicBezTo>
                      <a:cubicBezTo>
                        <a:pt x="210" y="42"/>
                        <a:pt x="210" y="42"/>
                        <a:pt x="211" y="41"/>
                      </a:cubicBezTo>
                      <a:lnTo>
                        <a:pt x="211" y="41"/>
                      </a:lnTo>
                      <a:lnTo>
                        <a:pt x="210" y="40"/>
                      </a:lnTo>
                      <a:lnTo>
                        <a:pt x="215" y="40"/>
                      </a:lnTo>
                      <a:lnTo>
                        <a:pt x="215" y="40"/>
                      </a:lnTo>
                      <a:cubicBezTo>
                        <a:pt x="215" y="41"/>
                        <a:pt x="217" y="42"/>
                        <a:pt x="217" y="42"/>
                      </a:cubicBezTo>
                      <a:cubicBezTo>
                        <a:pt x="218" y="42"/>
                        <a:pt x="218" y="41"/>
                        <a:pt x="219" y="41"/>
                      </a:cubicBezTo>
                      <a:cubicBezTo>
                        <a:pt x="218" y="40"/>
                        <a:pt x="218" y="40"/>
                        <a:pt x="218" y="38"/>
                      </a:cubicBezTo>
                      <a:cubicBezTo>
                        <a:pt x="218" y="37"/>
                        <a:pt x="219" y="35"/>
                        <a:pt x="219" y="35"/>
                      </a:cubicBezTo>
                      <a:cubicBezTo>
                        <a:pt x="220" y="35"/>
                        <a:pt x="222" y="35"/>
                        <a:pt x="223" y="35"/>
                      </a:cubicBezTo>
                      <a:cubicBezTo>
                        <a:pt x="223" y="36"/>
                        <a:pt x="225" y="38"/>
                        <a:pt x="226" y="38"/>
                      </a:cubicBezTo>
                      <a:cubicBezTo>
                        <a:pt x="226" y="37"/>
                        <a:pt x="227" y="37"/>
                        <a:pt x="227" y="35"/>
                      </a:cubicBezTo>
                      <a:cubicBezTo>
                        <a:pt x="227" y="35"/>
                        <a:pt x="228" y="35"/>
                        <a:pt x="228" y="35"/>
                      </a:cubicBezTo>
                      <a:cubicBezTo>
                        <a:pt x="228" y="35"/>
                        <a:pt x="227" y="34"/>
                        <a:pt x="227" y="33"/>
                      </a:cubicBezTo>
                      <a:cubicBezTo>
                        <a:pt x="227" y="32"/>
                        <a:pt x="229" y="33"/>
                        <a:pt x="230" y="33"/>
                      </a:cubicBezTo>
                      <a:cubicBezTo>
                        <a:pt x="230" y="33"/>
                        <a:pt x="229" y="33"/>
                        <a:pt x="229" y="34"/>
                      </a:cubicBezTo>
                      <a:cubicBezTo>
                        <a:pt x="229" y="35"/>
                        <a:pt x="231" y="35"/>
                        <a:pt x="231" y="37"/>
                      </a:cubicBezTo>
                      <a:cubicBezTo>
                        <a:pt x="231" y="37"/>
                        <a:pt x="229" y="40"/>
                        <a:pt x="229" y="41"/>
                      </a:cubicBezTo>
                      <a:cubicBezTo>
                        <a:pt x="229" y="42"/>
                        <a:pt x="230" y="42"/>
                        <a:pt x="230" y="43"/>
                      </a:cubicBezTo>
                      <a:cubicBezTo>
                        <a:pt x="230" y="43"/>
                        <a:pt x="230" y="45"/>
                        <a:pt x="228" y="45"/>
                      </a:cubicBezTo>
                      <a:cubicBezTo>
                        <a:pt x="228" y="49"/>
                        <a:pt x="232" y="51"/>
                        <a:pt x="235" y="53"/>
                      </a:cubicBezTo>
                      <a:cubicBezTo>
                        <a:pt x="237" y="54"/>
                        <a:pt x="236" y="56"/>
                        <a:pt x="239" y="57"/>
                      </a:cubicBezTo>
                      <a:cubicBezTo>
                        <a:pt x="239" y="57"/>
                        <a:pt x="240" y="58"/>
                        <a:pt x="240" y="58"/>
                      </a:cubicBezTo>
                      <a:cubicBezTo>
                        <a:pt x="241" y="59"/>
                        <a:pt x="242" y="61"/>
                        <a:pt x="243" y="61"/>
                      </a:cubicBezTo>
                      <a:cubicBezTo>
                        <a:pt x="243" y="61"/>
                        <a:pt x="244" y="60"/>
                        <a:pt x="244" y="59"/>
                      </a:cubicBezTo>
                      <a:cubicBezTo>
                        <a:pt x="244" y="58"/>
                        <a:pt x="242" y="57"/>
                        <a:pt x="242" y="56"/>
                      </a:cubicBezTo>
                      <a:cubicBezTo>
                        <a:pt x="242" y="56"/>
                        <a:pt x="243" y="56"/>
                        <a:pt x="244" y="55"/>
                      </a:cubicBezTo>
                      <a:cubicBezTo>
                        <a:pt x="243" y="54"/>
                        <a:pt x="243" y="54"/>
                        <a:pt x="242" y="53"/>
                      </a:cubicBezTo>
                      <a:cubicBezTo>
                        <a:pt x="242" y="53"/>
                        <a:pt x="243" y="53"/>
                        <a:pt x="244" y="53"/>
                      </a:cubicBezTo>
                      <a:cubicBezTo>
                        <a:pt x="244" y="52"/>
                        <a:pt x="243" y="52"/>
                        <a:pt x="243" y="51"/>
                      </a:cubicBezTo>
                      <a:cubicBezTo>
                        <a:pt x="242" y="51"/>
                        <a:pt x="242" y="50"/>
                        <a:pt x="242" y="49"/>
                      </a:cubicBezTo>
                      <a:cubicBezTo>
                        <a:pt x="242" y="49"/>
                        <a:pt x="243" y="48"/>
                        <a:pt x="243" y="48"/>
                      </a:cubicBezTo>
                      <a:cubicBezTo>
                        <a:pt x="239" y="46"/>
                        <a:pt x="239" y="44"/>
                        <a:pt x="236" y="44"/>
                      </a:cubicBezTo>
                      <a:cubicBezTo>
                        <a:pt x="235" y="44"/>
                        <a:pt x="236" y="40"/>
                        <a:pt x="234" y="40"/>
                      </a:cubicBezTo>
                      <a:lnTo>
                        <a:pt x="234" y="40"/>
                      </a:lnTo>
                      <a:lnTo>
                        <a:pt x="236" y="38"/>
                      </a:lnTo>
                      <a:lnTo>
                        <a:pt x="236" y="38"/>
                      </a:lnTo>
                      <a:cubicBezTo>
                        <a:pt x="237" y="38"/>
                        <a:pt x="237" y="39"/>
                        <a:pt x="238" y="39"/>
                      </a:cubicBezTo>
                      <a:cubicBezTo>
                        <a:pt x="239" y="39"/>
                        <a:pt x="240" y="38"/>
                        <a:pt x="241" y="38"/>
                      </a:cubicBezTo>
                      <a:lnTo>
                        <a:pt x="241" y="38"/>
                      </a:lnTo>
                      <a:lnTo>
                        <a:pt x="242" y="38"/>
                      </a:lnTo>
                      <a:lnTo>
                        <a:pt x="242" y="38"/>
                      </a:lnTo>
                      <a:cubicBezTo>
                        <a:pt x="242" y="39"/>
                        <a:pt x="243" y="39"/>
                        <a:pt x="244" y="39"/>
                      </a:cubicBezTo>
                      <a:cubicBezTo>
                        <a:pt x="244" y="37"/>
                        <a:pt x="245" y="34"/>
                        <a:pt x="248" y="34"/>
                      </a:cubicBezTo>
                      <a:cubicBezTo>
                        <a:pt x="248" y="34"/>
                        <a:pt x="248" y="33"/>
                        <a:pt x="248" y="33"/>
                      </a:cubicBezTo>
                      <a:cubicBezTo>
                        <a:pt x="248" y="33"/>
                        <a:pt x="249" y="33"/>
                        <a:pt x="250" y="33"/>
                      </a:cubicBezTo>
                      <a:cubicBezTo>
                        <a:pt x="251" y="33"/>
                        <a:pt x="251" y="34"/>
                        <a:pt x="252" y="33"/>
                      </a:cubicBezTo>
                      <a:cubicBezTo>
                        <a:pt x="252" y="32"/>
                        <a:pt x="252" y="33"/>
                        <a:pt x="252" y="32"/>
                      </a:cubicBezTo>
                      <a:cubicBezTo>
                        <a:pt x="247" y="31"/>
                        <a:pt x="245" y="28"/>
                        <a:pt x="241" y="28"/>
                      </a:cubicBezTo>
                      <a:cubicBezTo>
                        <a:pt x="243" y="28"/>
                        <a:pt x="245" y="29"/>
                        <a:pt x="246" y="28"/>
                      </a:cubicBezTo>
                      <a:cubicBezTo>
                        <a:pt x="246" y="26"/>
                        <a:pt x="244" y="27"/>
                        <a:pt x="243" y="25"/>
                      </a:cubicBezTo>
                      <a:lnTo>
                        <a:pt x="243" y="25"/>
                      </a:lnTo>
                      <a:lnTo>
                        <a:pt x="244" y="25"/>
                      </a:lnTo>
                      <a:lnTo>
                        <a:pt x="244" y="25"/>
                      </a:lnTo>
                      <a:cubicBezTo>
                        <a:pt x="245" y="25"/>
                        <a:pt x="245" y="27"/>
                        <a:pt x="246" y="27"/>
                      </a:cubicBezTo>
                      <a:cubicBezTo>
                        <a:pt x="247" y="27"/>
                        <a:pt x="247" y="26"/>
                        <a:pt x="248" y="26"/>
                      </a:cubicBezTo>
                      <a:cubicBezTo>
                        <a:pt x="251" y="26"/>
                        <a:pt x="252" y="27"/>
                        <a:pt x="253" y="28"/>
                      </a:cubicBezTo>
                      <a:lnTo>
                        <a:pt x="253" y="28"/>
                      </a:lnTo>
                      <a:lnTo>
                        <a:pt x="257" y="28"/>
                      </a:lnTo>
                      <a:lnTo>
                        <a:pt x="257" y="28"/>
                      </a:lnTo>
                      <a:cubicBezTo>
                        <a:pt x="257" y="29"/>
                        <a:pt x="258" y="29"/>
                        <a:pt x="259" y="29"/>
                      </a:cubicBezTo>
                      <a:cubicBezTo>
                        <a:pt x="259" y="29"/>
                        <a:pt x="260" y="29"/>
                        <a:pt x="261" y="29"/>
                      </a:cubicBezTo>
                      <a:cubicBezTo>
                        <a:pt x="260" y="29"/>
                        <a:pt x="259" y="28"/>
                        <a:pt x="259" y="27"/>
                      </a:cubicBezTo>
                      <a:cubicBezTo>
                        <a:pt x="259" y="26"/>
                        <a:pt x="259" y="26"/>
                        <a:pt x="259" y="25"/>
                      </a:cubicBezTo>
                      <a:cubicBezTo>
                        <a:pt x="256" y="25"/>
                        <a:pt x="254" y="23"/>
                        <a:pt x="251" y="23"/>
                      </a:cubicBezTo>
                      <a:cubicBezTo>
                        <a:pt x="251" y="23"/>
                        <a:pt x="250" y="23"/>
                        <a:pt x="250" y="23"/>
                      </a:cubicBezTo>
                      <a:cubicBezTo>
                        <a:pt x="250" y="24"/>
                        <a:pt x="251" y="24"/>
                        <a:pt x="252" y="25"/>
                      </a:cubicBezTo>
                      <a:cubicBezTo>
                        <a:pt x="249" y="23"/>
                        <a:pt x="248" y="22"/>
                        <a:pt x="244" y="21"/>
                      </a:cubicBezTo>
                      <a:cubicBezTo>
                        <a:pt x="239" y="19"/>
                        <a:pt x="235" y="19"/>
                        <a:pt x="231" y="18"/>
                      </a:cubicBezTo>
                      <a:lnTo>
                        <a:pt x="231" y="18"/>
                      </a:lnTo>
                      <a:lnTo>
                        <a:pt x="227" y="18"/>
                      </a:lnTo>
                      <a:lnTo>
                        <a:pt x="227" y="18"/>
                      </a:lnTo>
                      <a:cubicBezTo>
                        <a:pt x="227" y="17"/>
                        <a:pt x="226" y="17"/>
                        <a:pt x="225" y="17"/>
                      </a:cubicBezTo>
                      <a:cubicBezTo>
                        <a:pt x="224" y="17"/>
                        <a:pt x="223" y="18"/>
                        <a:pt x="221" y="18"/>
                      </a:cubicBezTo>
                      <a:cubicBezTo>
                        <a:pt x="221" y="18"/>
                        <a:pt x="218" y="17"/>
                        <a:pt x="218" y="17"/>
                      </a:cubicBezTo>
                      <a:lnTo>
                        <a:pt x="218" y="17"/>
                      </a:lnTo>
                      <a:lnTo>
                        <a:pt x="216" y="17"/>
                      </a:lnTo>
                      <a:lnTo>
                        <a:pt x="216" y="17"/>
                      </a:lnTo>
                      <a:cubicBezTo>
                        <a:pt x="216" y="18"/>
                        <a:pt x="219" y="20"/>
                        <a:pt x="219" y="20"/>
                      </a:cubicBezTo>
                      <a:cubicBezTo>
                        <a:pt x="218" y="19"/>
                        <a:pt x="217" y="18"/>
                        <a:pt x="215" y="18"/>
                      </a:cubicBezTo>
                      <a:cubicBezTo>
                        <a:pt x="215" y="18"/>
                        <a:pt x="215" y="18"/>
                        <a:pt x="215" y="17"/>
                      </a:cubicBezTo>
                      <a:cubicBezTo>
                        <a:pt x="214" y="17"/>
                        <a:pt x="214" y="17"/>
                        <a:pt x="213" y="17"/>
                      </a:cubicBezTo>
                      <a:cubicBezTo>
                        <a:pt x="213" y="18"/>
                        <a:pt x="212" y="18"/>
                        <a:pt x="211" y="18"/>
                      </a:cubicBezTo>
                      <a:cubicBezTo>
                        <a:pt x="208" y="18"/>
                        <a:pt x="206" y="17"/>
                        <a:pt x="204" y="18"/>
                      </a:cubicBezTo>
                      <a:cubicBezTo>
                        <a:pt x="205" y="19"/>
                        <a:pt x="205" y="19"/>
                        <a:pt x="206" y="20"/>
                      </a:cubicBezTo>
                      <a:cubicBezTo>
                        <a:pt x="203" y="18"/>
                        <a:pt x="200" y="18"/>
                        <a:pt x="197" y="15"/>
                      </a:cubicBezTo>
                      <a:lnTo>
                        <a:pt x="197" y="15"/>
                      </a:lnTo>
                      <a:lnTo>
                        <a:pt x="189" y="15"/>
                      </a:lnTo>
                      <a:lnTo>
                        <a:pt x="189" y="15"/>
                      </a:lnTo>
                      <a:cubicBezTo>
                        <a:pt x="189" y="15"/>
                        <a:pt x="189" y="15"/>
                        <a:pt x="189" y="15"/>
                      </a:cubicBezTo>
                      <a:lnTo>
                        <a:pt x="189" y="15"/>
                      </a:lnTo>
                      <a:lnTo>
                        <a:pt x="186" y="15"/>
                      </a:lnTo>
                      <a:lnTo>
                        <a:pt x="186" y="15"/>
                      </a:lnTo>
                      <a:cubicBezTo>
                        <a:pt x="184" y="15"/>
                        <a:pt x="184" y="14"/>
                        <a:pt x="182" y="14"/>
                      </a:cubicBezTo>
                      <a:cubicBezTo>
                        <a:pt x="182" y="14"/>
                        <a:pt x="182" y="15"/>
                        <a:pt x="181" y="15"/>
                      </a:cubicBezTo>
                      <a:cubicBezTo>
                        <a:pt x="180" y="15"/>
                        <a:pt x="179" y="14"/>
                        <a:pt x="178" y="13"/>
                      </a:cubicBezTo>
                      <a:lnTo>
                        <a:pt x="178" y="13"/>
                      </a:lnTo>
                      <a:lnTo>
                        <a:pt x="179" y="12"/>
                      </a:lnTo>
                      <a:lnTo>
                        <a:pt x="179" y="12"/>
                      </a:lnTo>
                      <a:cubicBezTo>
                        <a:pt x="179" y="12"/>
                        <a:pt x="178" y="12"/>
                        <a:pt x="177" y="12"/>
                      </a:cubicBezTo>
                      <a:cubicBezTo>
                        <a:pt x="175" y="12"/>
                        <a:pt x="175" y="13"/>
                        <a:pt x="173" y="13"/>
                      </a:cubicBezTo>
                      <a:cubicBezTo>
                        <a:pt x="173" y="13"/>
                        <a:pt x="173" y="13"/>
                        <a:pt x="173" y="13"/>
                      </a:cubicBezTo>
                      <a:lnTo>
                        <a:pt x="173" y="13"/>
                      </a:lnTo>
                      <a:lnTo>
                        <a:pt x="173" y="12"/>
                      </a:lnTo>
                      <a:lnTo>
                        <a:pt x="173" y="12"/>
                      </a:lnTo>
                      <a:cubicBezTo>
                        <a:pt x="172" y="11"/>
                        <a:pt x="171" y="11"/>
                        <a:pt x="170" y="12"/>
                      </a:cubicBezTo>
                      <a:cubicBezTo>
                        <a:pt x="170" y="11"/>
                        <a:pt x="165" y="12"/>
                        <a:pt x="165" y="12"/>
                      </a:cubicBezTo>
                      <a:lnTo>
                        <a:pt x="165" y="12"/>
                      </a:lnTo>
                      <a:lnTo>
                        <a:pt x="163" y="12"/>
                      </a:lnTo>
                      <a:lnTo>
                        <a:pt x="163" y="12"/>
                      </a:lnTo>
                      <a:cubicBezTo>
                        <a:pt x="163" y="12"/>
                        <a:pt x="163" y="12"/>
                        <a:pt x="164" y="12"/>
                      </a:cubicBezTo>
                      <a:cubicBezTo>
                        <a:pt x="164" y="13"/>
                        <a:pt x="164" y="14"/>
                        <a:pt x="164" y="14"/>
                      </a:cubicBezTo>
                      <a:cubicBezTo>
                        <a:pt x="163" y="14"/>
                        <a:pt x="163" y="15"/>
                        <a:pt x="162" y="15"/>
                      </a:cubicBezTo>
                      <a:cubicBezTo>
                        <a:pt x="159" y="15"/>
                        <a:pt x="157" y="13"/>
                        <a:pt x="155" y="13"/>
                      </a:cubicBezTo>
                      <a:cubicBezTo>
                        <a:pt x="155" y="13"/>
                        <a:pt x="155" y="13"/>
                        <a:pt x="154" y="13"/>
                      </a:cubicBezTo>
                      <a:lnTo>
                        <a:pt x="154" y="13"/>
                      </a:lnTo>
                      <a:lnTo>
                        <a:pt x="154" y="15"/>
                      </a:lnTo>
                      <a:lnTo>
                        <a:pt x="153" y="15"/>
                      </a:lnTo>
                      <a:lnTo>
                        <a:pt x="153" y="15"/>
                      </a:lnTo>
                      <a:cubicBezTo>
                        <a:pt x="152" y="14"/>
                        <a:pt x="149" y="14"/>
                        <a:pt x="148" y="13"/>
                      </a:cubicBezTo>
                      <a:lnTo>
                        <a:pt x="148" y="13"/>
                      </a:lnTo>
                      <a:lnTo>
                        <a:pt x="146" y="13"/>
                      </a:lnTo>
                      <a:lnTo>
                        <a:pt x="146" y="13"/>
                      </a:lnTo>
                      <a:cubicBezTo>
                        <a:pt x="146" y="13"/>
                        <a:pt x="147" y="14"/>
                        <a:pt x="147" y="14"/>
                      </a:cubicBezTo>
                      <a:cubicBezTo>
                        <a:pt x="146" y="14"/>
                        <a:pt x="145" y="13"/>
                        <a:pt x="144" y="12"/>
                      </a:cubicBezTo>
                      <a:lnTo>
                        <a:pt x="144" y="12"/>
                      </a:lnTo>
                      <a:lnTo>
                        <a:pt x="142" y="12"/>
                      </a:lnTo>
                      <a:lnTo>
                        <a:pt x="142" y="12"/>
                      </a:lnTo>
                      <a:cubicBezTo>
                        <a:pt x="142" y="13"/>
                        <a:pt x="136" y="10"/>
                        <a:pt x="137" y="11"/>
                      </a:cubicBezTo>
                      <a:cubicBezTo>
                        <a:pt x="135" y="11"/>
                        <a:pt x="134" y="11"/>
                        <a:pt x="132" y="11"/>
                      </a:cubicBezTo>
                      <a:cubicBezTo>
                        <a:pt x="129" y="11"/>
                        <a:pt x="127" y="10"/>
                        <a:pt x="124" y="10"/>
                      </a:cubicBezTo>
                      <a:cubicBezTo>
                        <a:pt x="124" y="10"/>
                        <a:pt x="122" y="9"/>
                        <a:pt x="122" y="9"/>
                      </a:cubicBezTo>
                      <a:cubicBezTo>
                        <a:pt x="122" y="10"/>
                        <a:pt x="123" y="11"/>
                        <a:pt x="124" y="11"/>
                      </a:cubicBezTo>
                      <a:cubicBezTo>
                        <a:pt x="122" y="11"/>
                        <a:pt x="121" y="9"/>
                        <a:pt x="118" y="9"/>
                      </a:cubicBezTo>
                      <a:cubicBezTo>
                        <a:pt x="119" y="8"/>
                        <a:pt x="119" y="7"/>
                        <a:pt x="119" y="7"/>
                      </a:cubicBezTo>
                      <a:lnTo>
                        <a:pt x="119" y="7"/>
                      </a:lnTo>
                      <a:lnTo>
                        <a:pt x="117" y="7"/>
                      </a:lnTo>
                      <a:lnTo>
                        <a:pt x="117" y="7"/>
                      </a:lnTo>
                      <a:cubicBezTo>
                        <a:pt x="117" y="7"/>
                        <a:pt x="117" y="8"/>
                        <a:pt x="117" y="8"/>
                      </a:cubicBezTo>
                      <a:cubicBezTo>
                        <a:pt x="117" y="8"/>
                        <a:pt x="117" y="9"/>
                        <a:pt x="117" y="9"/>
                      </a:cubicBezTo>
                      <a:cubicBezTo>
                        <a:pt x="114" y="9"/>
                        <a:pt x="113" y="11"/>
                        <a:pt x="111" y="11"/>
                      </a:cubicBezTo>
                      <a:cubicBezTo>
                        <a:pt x="111" y="9"/>
                        <a:pt x="116" y="7"/>
                        <a:pt x="117" y="6"/>
                      </a:cubicBezTo>
                      <a:cubicBezTo>
                        <a:pt x="115" y="5"/>
                        <a:pt x="111" y="3"/>
                        <a:pt x="107" y="3"/>
                      </a:cubicBezTo>
                      <a:cubicBezTo>
                        <a:pt x="106" y="3"/>
                        <a:pt x="106" y="4"/>
                        <a:pt x="105" y="4"/>
                      </a:cubicBezTo>
                      <a:lnTo>
                        <a:pt x="105" y="4"/>
                      </a:lnTo>
                      <a:lnTo>
                        <a:pt x="101" y="3"/>
                      </a:lnTo>
                      <a:lnTo>
                        <a:pt x="101" y="3"/>
                      </a:lnTo>
                      <a:cubicBezTo>
                        <a:pt x="101" y="2"/>
                        <a:pt x="102" y="2"/>
                        <a:pt x="102" y="1"/>
                      </a:cubicBezTo>
                      <a:cubicBezTo>
                        <a:pt x="102" y="1"/>
                        <a:pt x="101" y="1"/>
                        <a:pt x="101" y="0"/>
                      </a:cubicBezTo>
                      <a:cubicBezTo>
                        <a:pt x="100" y="0"/>
                        <a:pt x="99" y="0"/>
                        <a:pt x="99" y="1"/>
                      </a:cubicBezTo>
                      <a:cubicBezTo>
                        <a:pt x="98" y="1"/>
                        <a:pt x="97" y="2"/>
                        <a:pt x="96" y="3"/>
                      </a:cubicBezTo>
                      <a:lnTo>
                        <a:pt x="96" y="3"/>
                      </a:lnTo>
                      <a:lnTo>
                        <a:pt x="97" y="4"/>
                      </a:lnTo>
                      <a:lnTo>
                        <a:pt x="97" y="4"/>
                      </a:lnTo>
                      <a:cubicBezTo>
                        <a:pt x="97" y="4"/>
                        <a:pt x="96" y="4"/>
                        <a:pt x="95" y="4"/>
                      </a:cubicBezTo>
                      <a:cubicBezTo>
                        <a:pt x="95" y="4"/>
                        <a:pt x="96" y="6"/>
                        <a:pt x="98" y="6"/>
                      </a:cubicBezTo>
                      <a:cubicBezTo>
                        <a:pt x="96" y="6"/>
                        <a:pt x="96" y="5"/>
                        <a:pt x="94" y="4"/>
                      </a:cubicBezTo>
                      <a:lnTo>
                        <a:pt x="94" y="4"/>
                      </a:lnTo>
                      <a:lnTo>
                        <a:pt x="91" y="5"/>
                      </a:lnTo>
                      <a:lnTo>
                        <a:pt x="91" y="5"/>
                      </a:lnTo>
                      <a:cubicBezTo>
                        <a:pt x="91" y="5"/>
                        <a:pt x="91" y="4"/>
                        <a:pt x="90" y="4"/>
                      </a:cubicBezTo>
                      <a:cubicBezTo>
                        <a:pt x="86" y="4"/>
                        <a:pt x="83" y="7"/>
                        <a:pt x="79" y="7"/>
                      </a:cubicBezTo>
                      <a:cubicBezTo>
                        <a:pt x="79" y="7"/>
                        <a:pt x="80" y="8"/>
                        <a:pt x="81" y="8"/>
                      </a:cubicBezTo>
                      <a:cubicBezTo>
                        <a:pt x="81" y="9"/>
                        <a:pt x="82" y="11"/>
                        <a:pt x="83" y="11"/>
                      </a:cubicBezTo>
                      <a:cubicBezTo>
                        <a:pt x="82" y="11"/>
                        <a:pt x="81" y="10"/>
                        <a:pt x="81" y="9"/>
                      </a:cubicBezTo>
                      <a:cubicBezTo>
                        <a:pt x="81" y="9"/>
                        <a:pt x="81" y="9"/>
                        <a:pt x="80" y="9"/>
                      </a:cubicBezTo>
                      <a:cubicBezTo>
                        <a:pt x="79" y="9"/>
                        <a:pt x="79" y="10"/>
                        <a:pt x="78" y="10"/>
                      </a:cubicBezTo>
                      <a:cubicBezTo>
                        <a:pt x="77" y="10"/>
                        <a:pt x="77" y="9"/>
                        <a:pt x="76" y="9"/>
                      </a:cubicBezTo>
                      <a:lnTo>
                        <a:pt x="76" y="9"/>
                      </a:lnTo>
                      <a:lnTo>
                        <a:pt x="75" y="10"/>
                      </a:lnTo>
                      <a:lnTo>
                        <a:pt x="75" y="10"/>
                      </a:lnTo>
                      <a:cubicBezTo>
                        <a:pt x="75" y="10"/>
                        <a:pt x="73" y="10"/>
                        <a:pt x="73" y="10"/>
                      </a:cubicBezTo>
                      <a:cubicBezTo>
                        <a:pt x="73" y="12"/>
                        <a:pt x="80" y="14"/>
                        <a:pt x="82" y="15"/>
                      </a:cubicBezTo>
                      <a:cubicBezTo>
                        <a:pt x="82" y="16"/>
                        <a:pt x="82" y="17"/>
                        <a:pt x="82" y="17"/>
                      </a:cubicBezTo>
                      <a:cubicBezTo>
                        <a:pt x="80" y="18"/>
                        <a:pt x="80" y="15"/>
                        <a:pt x="78" y="14"/>
                      </a:cubicBezTo>
                      <a:cubicBezTo>
                        <a:pt x="77" y="13"/>
                        <a:pt x="73" y="13"/>
                        <a:pt x="73" y="11"/>
                      </a:cubicBezTo>
                      <a:cubicBezTo>
                        <a:pt x="72" y="11"/>
                        <a:pt x="72" y="11"/>
                        <a:pt x="72" y="11"/>
                      </a:cubicBezTo>
                      <a:cubicBezTo>
                        <a:pt x="71" y="11"/>
                        <a:pt x="71" y="12"/>
                        <a:pt x="70" y="12"/>
                      </a:cubicBezTo>
                      <a:cubicBezTo>
                        <a:pt x="70" y="12"/>
                        <a:pt x="70" y="13"/>
                        <a:pt x="69" y="13"/>
                      </a:cubicBezTo>
                      <a:cubicBezTo>
                        <a:pt x="70" y="15"/>
                        <a:pt x="72" y="15"/>
                        <a:pt x="74" y="15"/>
                      </a:cubicBezTo>
                      <a:lnTo>
                        <a:pt x="74" y="15"/>
                      </a:lnTo>
                      <a:lnTo>
                        <a:pt x="72" y="15"/>
                      </a:lnTo>
                      <a:lnTo>
                        <a:pt x="72" y="15"/>
                      </a:lnTo>
                      <a:cubicBezTo>
                        <a:pt x="70" y="15"/>
                        <a:pt x="68" y="15"/>
                        <a:pt x="67" y="12"/>
                      </a:cubicBezTo>
                      <a:lnTo>
                        <a:pt x="67" y="12"/>
                      </a:lnTo>
                      <a:lnTo>
                        <a:pt x="66" y="12"/>
                      </a:lnTo>
                      <a:lnTo>
                        <a:pt x="66" y="12"/>
                      </a:lnTo>
                      <a:cubicBezTo>
                        <a:pt x="66" y="13"/>
                        <a:pt x="66" y="13"/>
                        <a:pt x="66" y="13"/>
                      </a:cubicBezTo>
                      <a:cubicBezTo>
                        <a:pt x="66" y="15"/>
                        <a:pt x="68" y="15"/>
                        <a:pt x="68" y="17"/>
                      </a:cubicBezTo>
                      <a:cubicBezTo>
                        <a:pt x="68" y="17"/>
                        <a:pt x="68" y="18"/>
                        <a:pt x="69" y="18"/>
                      </a:cubicBezTo>
                      <a:cubicBezTo>
                        <a:pt x="69" y="19"/>
                        <a:pt x="69" y="19"/>
                        <a:pt x="70" y="19"/>
                      </a:cubicBezTo>
                      <a:cubicBezTo>
                        <a:pt x="71" y="19"/>
                        <a:pt x="71" y="19"/>
                        <a:pt x="72" y="19"/>
                      </a:cubicBezTo>
                      <a:cubicBezTo>
                        <a:pt x="74" y="19"/>
                        <a:pt x="75" y="20"/>
                        <a:pt x="77" y="20"/>
                      </a:cubicBezTo>
                      <a:cubicBezTo>
                        <a:pt x="77" y="21"/>
                        <a:pt x="77" y="23"/>
                        <a:pt x="79" y="23"/>
                      </a:cubicBezTo>
                      <a:cubicBezTo>
                        <a:pt x="79" y="23"/>
                        <a:pt x="78" y="23"/>
                        <a:pt x="78" y="23"/>
                      </a:cubicBezTo>
                      <a:cubicBezTo>
                        <a:pt x="75" y="23"/>
                        <a:pt x="76" y="19"/>
                        <a:pt x="73" y="19"/>
                      </a:cubicBezTo>
                      <a:cubicBezTo>
                        <a:pt x="72" y="19"/>
                        <a:pt x="72" y="20"/>
                        <a:pt x="71" y="20"/>
                      </a:cubicBezTo>
                      <a:cubicBezTo>
                        <a:pt x="71" y="20"/>
                        <a:pt x="72" y="23"/>
                        <a:pt x="73" y="23"/>
                      </a:cubicBezTo>
                      <a:cubicBezTo>
                        <a:pt x="72" y="24"/>
                        <a:pt x="71" y="26"/>
                        <a:pt x="69" y="26"/>
                      </a:cubicBezTo>
                      <a:cubicBezTo>
                        <a:pt x="68" y="26"/>
                        <a:pt x="67" y="27"/>
                        <a:pt x="65" y="25"/>
                      </a:cubicBezTo>
                      <a:cubicBezTo>
                        <a:pt x="66" y="25"/>
                        <a:pt x="67" y="25"/>
                        <a:pt x="68" y="25"/>
                      </a:cubicBezTo>
                      <a:cubicBezTo>
                        <a:pt x="69" y="25"/>
                        <a:pt x="69" y="24"/>
                        <a:pt x="69" y="23"/>
                      </a:cubicBezTo>
                      <a:cubicBezTo>
                        <a:pt x="69" y="22"/>
                        <a:pt x="69" y="22"/>
                        <a:pt x="69" y="21"/>
                      </a:cubicBezTo>
                      <a:cubicBezTo>
                        <a:pt x="67" y="20"/>
                        <a:pt x="67" y="17"/>
                        <a:pt x="65" y="16"/>
                      </a:cubicBezTo>
                      <a:lnTo>
                        <a:pt x="65" y="16"/>
                      </a:lnTo>
                      <a:lnTo>
                        <a:pt x="63" y="15"/>
                      </a:lnTo>
                      <a:lnTo>
                        <a:pt x="63" y="15"/>
                      </a:lnTo>
                      <a:cubicBezTo>
                        <a:pt x="63" y="15"/>
                        <a:pt x="64" y="13"/>
                        <a:pt x="63" y="12"/>
                      </a:cubicBezTo>
                      <a:cubicBezTo>
                        <a:pt x="63" y="11"/>
                        <a:pt x="60" y="11"/>
                        <a:pt x="59" y="11"/>
                      </a:cubicBezTo>
                      <a:cubicBezTo>
                        <a:pt x="59" y="11"/>
                        <a:pt x="60" y="11"/>
                        <a:pt x="60" y="10"/>
                      </a:cubicBezTo>
                      <a:cubicBezTo>
                        <a:pt x="59" y="10"/>
                        <a:pt x="59" y="10"/>
                        <a:pt x="58" y="10"/>
                      </a:cubicBezTo>
                      <a:cubicBezTo>
                        <a:pt x="58" y="11"/>
                        <a:pt x="57" y="12"/>
                        <a:pt x="57" y="13"/>
                      </a:cubicBezTo>
                      <a:cubicBezTo>
                        <a:pt x="57" y="13"/>
                        <a:pt x="58" y="13"/>
                        <a:pt x="58" y="13"/>
                      </a:cubicBezTo>
                      <a:lnTo>
                        <a:pt x="58" y="13"/>
                      </a:lnTo>
                      <a:lnTo>
                        <a:pt x="58" y="14"/>
                      </a:lnTo>
                      <a:lnTo>
                        <a:pt x="58" y="14"/>
                      </a:lnTo>
                      <a:cubicBezTo>
                        <a:pt x="57" y="14"/>
                        <a:pt x="57" y="15"/>
                        <a:pt x="56" y="15"/>
                      </a:cubicBezTo>
                      <a:cubicBezTo>
                        <a:pt x="56" y="15"/>
                        <a:pt x="56" y="15"/>
                        <a:pt x="56" y="15"/>
                      </a:cubicBezTo>
                      <a:cubicBezTo>
                        <a:pt x="57" y="16"/>
                        <a:pt x="58" y="19"/>
                        <a:pt x="60" y="19"/>
                      </a:cubicBezTo>
                      <a:cubicBezTo>
                        <a:pt x="60" y="20"/>
                        <a:pt x="62" y="20"/>
                        <a:pt x="62" y="22"/>
                      </a:cubicBezTo>
                      <a:cubicBezTo>
                        <a:pt x="62" y="22"/>
                        <a:pt x="62" y="22"/>
                        <a:pt x="61" y="22"/>
                      </a:cubicBezTo>
                      <a:cubicBezTo>
                        <a:pt x="61" y="22"/>
                        <a:pt x="55" y="20"/>
                        <a:pt x="55" y="19"/>
                      </a:cubicBezTo>
                      <a:cubicBezTo>
                        <a:pt x="54" y="19"/>
                        <a:pt x="45" y="18"/>
                        <a:pt x="45" y="16"/>
                      </a:cubicBezTo>
                      <a:cubicBezTo>
                        <a:pt x="45" y="17"/>
                        <a:pt x="45" y="16"/>
                        <a:pt x="45" y="17"/>
                      </a:cubicBezTo>
                      <a:cubicBezTo>
                        <a:pt x="45" y="19"/>
                        <a:pt x="48" y="18"/>
                        <a:pt x="49" y="21"/>
                      </a:cubicBezTo>
                      <a:cubicBezTo>
                        <a:pt x="49" y="21"/>
                        <a:pt x="49" y="21"/>
                        <a:pt x="49" y="21"/>
                      </a:cubicBezTo>
                      <a:cubicBezTo>
                        <a:pt x="48" y="21"/>
                        <a:pt x="47" y="20"/>
                        <a:pt x="46" y="20"/>
                      </a:cubicBezTo>
                      <a:cubicBezTo>
                        <a:pt x="44" y="20"/>
                        <a:pt x="41" y="22"/>
                        <a:pt x="39" y="22"/>
                      </a:cubicBezTo>
                      <a:cubicBezTo>
                        <a:pt x="39" y="22"/>
                        <a:pt x="39" y="21"/>
                        <a:pt x="39" y="21"/>
                      </a:cubicBezTo>
                      <a:cubicBezTo>
                        <a:pt x="39" y="20"/>
                        <a:pt x="38" y="20"/>
                        <a:pt x="38" y="20"/>
                      </a:cubicBezTo>
                      <a:cubicBezTo>
                        <a:pt x="37" y="21"/>
                        <a:pt x="36" y="20"/>
                        <a:pt x="35" y="21"/>
                      </a:cubicBezTo>
                      <a:cubicBezTo>
                        <a:pt x="33" y="22"/>
                        <a:pt x="31" y="22"/>
                        <a:pt x="31" y="25"/>
                      </a:cubicBezTo>
                      <a:cubicBezTo>
                        <a:pt x="30" y="25"/>
                        <a:pt x="29" y="24"/>
                        <a:pt x="29" y="25"/>
                      </a:cubicBezTo>
                      <a:cubicBezTo>
                        <a:pt x="28" y="25"/>
                        <a:pt x="27" y="24"/>
                        <a:pt x="26" y="24"/>
                      </a:cubicBezTo>
                      <a:lnTo>
                        <a:pt x="26" y="24"/>
                      </a:lnTo>
                      <a:lnTo>
                        <a:pt x="26" y="22"/>
                      </a:lnTo>
                      <a:lnTo>
                        <a:pt x="26" y="22"/>
                      </a:lnTo>
                      <a:cubicBezTo>
                        <a:pt x="27" y="22"/>
                        <a:pt x="27" y="22"/>
                        <a:pt x="28" y="22"/>
                      </a:cubicBezTo>
                      <a:cubicBezTo>
                        <a:pt x="27" y="21"/>
                        <a:pt x="27" y="21"/>
                        <a:pt x="25" y="21"/>
                      </a:cubicBezTo>
                      <a:cubicBezTo>
                        <a:pt x="25" y="21"/>
                        <a:pt x="24" y="21"/>
                        <a:pt x="23" y="21"/>
                      </a:cubicBezTo>
                      <a:cubicBezTo>
                        <a:pt x="24" y="21"/>
                        <a:pt x="24" y="21"/>
                        <a:pt x="24" y="22"/>
                      </a:cubicBezTo>
                      <a:cubicBezTo>
                        <a:pt x="24" y="22"/>
                        <a:pt x="24" y="23"/>
                        <a:pt x="24" y="23"/>
                      </a:cubicBezTo>
                      <a:cubicBezTo>
                        <a:pt x="24" y="23"/>
                        <a:pt x="25" y="24"/>
                        <a:pt x="26" y="24"/>
                      </a:cubicBezTo>
                      <a:lnTo>
                        <a:pt x="26" y="24"/>
                      </a:lnTo>
                      <a:lnTo>
                        <a:pt x="26" y="27"/>
                      </a:lnTo>
                      <a:lnTo>
                        <a:pt x="26" y="27"/>
                      </a:lnTo>
                      <a:cubicBezTo>
                        <a:pt x="25" y="27"/>
                        <a:pt x="25" y="27"/>
                        <a:pt x="25" y="27"/>
                      </a:cubicBezTo>
                      <a:cubicBezTo>
                        <a:pt x="24" y="26"/>
                        <a:pt x="24" y="26"/>
                        <a:pt x="23" y="25"/>
                      </a:cubicBezTo>
                      <a:cubicBezTo>
                        <a:pt x="22" y="26"/>
                        <a:pt x="19" y="27"/>
                        <a:pt x="19" y="28"/>
                      </a:cubicBezTo>
                      <a:cubicBezTo>
                        <a:pt x="19" y="28"/>
                        <a:pt x="21" y="29"/>
                        <a:pt x="21" y="29"/>
                      </a:cubicBezTo>
                      <a:lnTo>
                        <a:pt x="21" y="29"/>
                      </a:lnTo>
                      <a:lnTo>
                        <a:pt x="18" y="29"/>
                      </a:lnTo>
                      <a:lnTo>
                        <a:pt x="18" y="29"/>
                      </a:lnTo>
                      <a:cubicBezTo>
                        <a:pt x="17" y="30"/>
                        <a:pt x="17" y="32"/>
                        <a:pt x="17" y="32"/>
                      </a:cubicBezTo>
                      <a:cubicBezTo>
                        <a:pt x="14" y="32"/>
                        <a:pt x="11" y="31"/>
                        <a:pt x="11" y="28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0" y="27"/>
                        <a:pt x="6" y="25"/>
                        <a:pt x="6" y="24"/>
                      </a:cubicBezTo>
                      <a:cubicBezTo>
                        <a:pt x="6" y="24"/>
                        <a:pt x="12" y="26"/>
                        <a:pt x="13" y="26"/>
                      </a:cubicBezTo>
                      <a:cubicBezTo>
                        <a:pt x="14" y="26"/>
                        <a:pt x="15" y="26"/>
                        <a:pt x="17" y="26"/>
                      </a:cubicBezTo>
                      <a:cubicBezTo>
                        <a:pt x="18" y="26"/>
                        <a:pt x="19" y="25"/>
                        <a:pt x="20" y="24"/>
                      </a:cubicBezTo>
                      <a:cubicBezTo>
                        <a:pt x="20" y="23"/>
                        <a:pt x="20" y="23"/>
                        <a:pt x="19" y="22"/>
                      </a:cubicBezTo>
                      <a:cubicBezTo>
                        <a:pt x="19" y="22"/>
                        <a:pt x="15" y="20"/>
                        <a:pt x="7" y="19"/>
                      </a:cubicBezTo>
                      <a:cubicBezTo>
                        <a:pt x="6" y="19"/>
                        <a:pt x="5" y="19"/>
                        <a:pt x="5" y="18"/>
                      </a:cubicBezTo>
                      <a:cubicBezTo>
                        <a:pt x="4" y="18"/>
                        <a:pt x="3" y="18"/>
                        <a:pt x="2" y="19"/>
                      </a:cubicBezTo>
                      <a:cubicBezTo>
                        <a:pt x="2" y="19"/>
                        <a:pt x="1" y="20"/>
                        <a:pt x="1" y="19"/>
                      </a:cubicBezTo>
                      <a:lnTo>
                        <a:pt x="1" y="19"/>
                      </a:lnTo>
                      <a:lnTo>
                        <a:pt x="0" y="21"/>
                      </a:lnTo>
                      <a:lnTo>
                        <a:pt x="0" y="21"/>
                      </a:lnTo>
                      <a:cubicBezTo>
                        <a:pt x="1" y="22"/>
                        <a:pt x="2" y="22"/>
                        <a:pt x="3" y="23"/>
                      </a:cubicBezTo>
                      <a:cubicBezTo>
                        <a:pt x="3" y="24"/>
                        <a:pt x="2" y="24"/>
                        <a:pt x="2" y="25"/>
                      </a:cubicBezTo>
                      <a:cubicBezTo>
                        <a:pt x="2" y="26"/>
                        <a:pt x="4" y="27"/>
                        <a:pt x="4" y="27"/>
                      </a:cubicBezTo>
                      <a:cubicBezTo>
                        <a:pt x="4" y="31"/>
                        <a:pt x="6" y="32"/>
                        <a:pt x="8" y="33"/>
                      </a:cubicBezTo>
                      <a:cubicBezTo>
                        <a:pt x="7" y="35"/>
                        <a:pt x="5" y="38"/>
                        <a:pt x="3" y="39"/>
                      </a:cubicBezTo>
                      <a:cubicBezTo>
                        <a:pt x="3" y="39"/>
                        <a:pt x="5" y="41"/>
                        <a:pt x="5" y="42"/>
                      </a:cubicBezTo>
                      <a:cubicBezTo>
                        <a:pt x="4" y="43"/>
                        <a:pt x="5" y="44"/>
                        <a:pt x="4" y="46"/>
                      </a:cubicBezTo>
                      <a:cubicBezTo>
                        <a:pt x="5" y="46"/>
                        <a:pt x="5" y="49"/>
                        <a:pt x="6" y="50"/>
                      </a:cubicBezTo>
                      <a:lnTo>
                        <a:pt x="6" y="50"/>
                      </a:lnTo>
                      <a:lnTo>
                        <a:pt x="7" y="50"/>
                      </a:lnTo>
                      <a:lnTo>
                        <a:pt x="9" y="50"/>
                      </a:lnTo>
                      <a:lnTo>
                        <a:pt x="9" y="51"/>
                      </a:lnTo>
                      <a:lnTo>
                        <a:pt x="11" y="51"/>
                      </a:lnTo>
                      <a:lnTo>
                        <a:pt x="12" y="51"/>
                      </a:lnTo>
                      <a:lnTo>
                        <a:pt x="12" y="53"/>
                      </a:lnTo>
                      <a:lnTo>
                        <a:pt x="14" y="55"/>
                      </a:lnTo>
                      <a:lnTo>
                        <a:pt x="15" y="56"/>
                      </a:lnTo>
                      <a:lnTo>
                        <a:pt x="16" y="57"/>
                      </a:lnTo>
                      <a:lnTo>
                        <a:pt x="15" y="58"/>
                      </a:lnTo>
                      <a:lnTo>
                        <a:pt x="13" y="57"/>
                      </a:lnTo>
                      <a:lnTo>
                        <a:pt x="13" y="58"/>
                      </a:lnTo>
                      <a:lnTo>
                        <a:pt x="14" y="59"/>
                      </a:lnTo>
                      <a:lnTo>
                        <a:pt x="14" y="60"/>
                      </a:lnTo>
                      <a:lnTo>
                        <a:pt x="14" y="60"/>
                      </a:lnTo>
                      <a:lnTo>
                        <a:pt x="14" y="60"/>
                      </a:lnTo>
                    </a:path>
                  </a:pathLst>
                </a:custGeom>
                <a:grpFill/>
                <a:ln w="2540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013">
                    <a:solidFill>
                      <a:schemeClr val="accent1"/>
                    </a:solidFill>
                    <a:latin typeface="+mj-lt"/>
                  </a:endParaRPr>
                </a:p>
              </p:txBody>
            </p:sp>
            <p:sp>
              <p:nvSpPr>
                <p:cNvPr id="52" name="Freeform 2017">
                  <a:extLst>
                    <a:ext uri="{FF2B5EF4-FFF2-40B4-BE49-F238E27FC236}">
                      <a16:creationId xmlns:a16="http://schemas.microsoft.com/office/drawing/2014/main" xmlns="" id="{25BCA858-FD27-4512-81D5-2B2F453A8A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74635" y="2471122"/>
                  <a:ext cx="29511" cy="26230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2540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013">
                    <a:solidFill>
                      <a:schemeClr val="accent1"/>
                    </a:solidFill>
                    <a:latin typeface="+mj-lt"/>
                  </a:endParaRPr>
                </a:p>
              </p:txBody>
            </p:sp>
            <p:sp>
              <p:nvSpPr>
                <p:cNvPr id="53" name="Freeform 2020">
                  <a:extLst>
                    <a:ext uri="{FF2B5EF4-FFF2-40B4-BE49-F238E27FC236}">
                      <a16:creationId xmlns:a16="http://schemas.microsoft.com/office/drawing/2014/main" xmlns="" id="{0E72E137-5710-4D64-86CF-E2E46DB5B0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74635" y="2471122"/>
                  <a:ext cx="3279" cy="26230"/>
                </a:xfrm>
                <a:custGeom>
                  <a:avLst/>
                  <a:gdLst>
                    <a:gd name="T0" fmla="*/ 0 h 8"/>
                    <a:gd name="T1" fmla="*/ 0 h 8"/>
                    <a:gd name="T2" fmla="*/ 0 h 8"/>
                    <a:gd name="T3" fmla="*/ 0 h 8"/>
                    <a:gd name="T4" fmla="*/ 0 h 8"/>
                    <a:gd name="T5" fmla="*/ 8 h 8"/>
                    <a:gd name="T6" fmla="*/ 0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2540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013">
                    <a:solidFill>
                      <a:schemeClr val="accent1"/>
                    </a:solidFill>
                    <a:latin typeface="+mj-lt"/>
                  </a:endParaRPr>
                </a:p>
              </p:txBody>
            </p:sp>
            <p:sp>
              <p:nvSpPr>
                <p:cNvPr id="54" name="Freeform 2021">
                  <a:extLst>
                    <a:ext uri="{FF2B5EF4-FFF2-40B4-BE49-F238E27FC236}">
                      <a16:creationId xmlns:a16="http://schemas.microsoft.com/office/drawing/2014/main" xmlns="" id="{611832F2-5AA5-4986-A71D-838490D1C1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74635" y="2471122"/>
                  <a:ext cx="3279" cy="26230"/>
                </a:xfrm>
                <a:custGeom>
                  <a:avLst/>
                  <a:gdLst>
                    <a:gd name="T0" fmla="*/ 0 h 8"/>
                    <a:gd name="T1" fmla="*/ 0 h 8"/>
                    <a:gd name="T2" fmla="*/ 0 h 8"/>
                    <a:gd name="T3" fmla="*/ 0 h 8"/>
                    <a:gd name="T4" fmla="*/ 0 h 8"/>
                    <a:gd name="T5" fmla="*/ 8 h 8"/>
                    <a:gd name="T6" fmla="*/ 0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2540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013">
                    <a:solidFill>
                      <a:schemeClr val="accent1"/>
                    </a:solidFill>
                    <a:latin typeface="+mj-lt"/>
                  </a:endParaRPr>
                </a:p>
              </p:txBody>
            </p:sp>
            <p:sp>
              <p:nvSpPr>
                <p:cNvPr id="55" name="Freeform 1937">
                  <a:extLst>
                    <a:ext uri="{FF2B5EF4-FFF2-40B4-BE49-F238E27FC236}">
                      <a16:creationId xmlns:a16="http://schemas.microsoft.com/office/drawing/2014/main" xmlns="" id="{1C47ED4B-DD97-418F-B826-34F18C9B7C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45139" y="1677680"/>
                  <a:ext cx="140995" cy="85246"/>
                </a:xfrm>
                <a:custGeom>
                  <a:avLst/>
                  <a:gdLst>
                    <a:gd name="T0" fmla="*/ 0 w 5"/>
                    <a:gd name="T1" fmla="*/ 2 h 3"/>
                    <a:gd name="T2" fmla="*/ 0 w 5"/>
                    <a:gd name="T3" fmla="*/ 1 h 3"/>
                    <a:gd name="T4" fmla="*/ 2 w 5"/>
                    <a:gd name="T5" fmla="*/ 0 h 3"/>
                    <a:gd name="T6" fmla="*/ 5 w 5"/>
                    <a:gd name="T7" fmla="*/ 2 h 3"/>
                    <a:gd name="T8" fmla="*/ 2 w 5"/>
                    <a:gd name="T9" fmla="*/ 3 h 3"/>
                    <a:gd name="T10" fmla="*/ 0 w 5"/>
                    <a:gd name="T11" fmla="*/ 2 h 3"/>
                    <a:gd name="T12" fmla="*/ 0 w 5"/>
                    <a:gd name="T13" fmla="*/ 2 h 3"/>
                    <a:gd name="T14" fmla="*/ 0 w 5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" h="3">
                      <a:moveTo>
                        <a:pt x="0" y="2"/>
                      </a:move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1" y="0"/>
                        <a:pt x="1" y="1"/>
                        <a:pt x="2" y="0"/>
                      </a:cubicBezTo>
                      <a:cubicBezTo>
                        <a:pt x="3" y="2"/>
                        <a:pt x="4" y="1"/>
                        <a:pt x="5" y="2"/>
                      </a:cubicBezTo>
                      <a:cubicBezTo>
                        <a:pt x="4" y="3"/>
                        <a:pt x="3" y="3"/>
                        <a:pt x="2" y="3"/>
                      </a:cubicBezTo>
                      <a:cubicBezTo>
                        <a:pt x="1" y="3"/>
                        <a:pt x="0" y="2"/>
                        <a:pt x="0" y="2"/>
                      </a:cubicBezTo>
                      <a:lnTo>
                        <a:pt x="0" y="2"/>
                      </a:lnTo>
                      <a:lnTo>
                        <a:pt x="0" y="2"/>
                      </a:lnTo>
                    </a:path>
                  </a:pathLst>
                </a:custGeom>
                <a:grpFill/>
                <a:ln w="2540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013">
                    <a:solidFill>
                      <a:schemeClr val="accent1"/>
                    </a:solidFill>
                    <a:latin typeface="+mj-lt"/>
                  </a:endParaRPr>
                </a:p>
              </p:txBody>
            </p:sp>
            <p:sp>
              <p:nvSpPr>
                <p:cNvPr id="56" name="Freeform 7013">
                  <a:extLst>
                    <a:ext uri="{FF2B5EF4-FFF2-40B4-BE49-F238E27FC236}">
                      <a16:creationId xmlns:a16="http://schemas.microsoft.com/office/drawing/2014/main" xmlns="" id="{67B3D23F-1EEE-4075-A1D8-4F604426B4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18883" y="2838335"/>
                  <a:ext cx="481995" cy="593441"/>
                </a:xfrm>
                <a:custGeom>
                  <a:avLst/>
                  <a:gdLst>
                    <a:gd name="T0" fmla="*/ 1 w 17"/>
                    <a:gd name="T1" fmla="*/ 2 h 21"/>
                    <a:gd name="T2" fmla="*/ 0 w 17"/>
                    <a:gd name="T3" fmla="*/ 0 h 21"/>
                    <a:gd name="T4" fmla="*/ 1 w 17"/>
                    <a:gd name="T5" fmla="*/ 0 h 21"/>
                    <a:gd name="T6" fmla="*/ 6 w 17"/>
                    <a:gd name="T7" fmla="*/ 5 h 21"/>
                    <a:gd name="T8" fmla="*/ 9 w 17"/>
                    <a:gd name="T9" fmla="*/ 9 h 21"/>
                    <a:gd name="T10" fmla="*/ 15 w 17"/>
                    <a:gd name="T11" fmla="*/ 14 h 21"/>
                    <a:gd name="T12" fmla="*/ 12 w 17"/>
                    <a:gd name="T13" fmla="*/ 12 h 21"/>
                    <a:gd name="T14" fmla="*/ 11 w 17"/>
                    <a:gd name="T15" fmla="*/ 12 h 21"/>
                    <a:gd name="T16" fmla="*/ 17 w 17"/>
                    <a:gd name="T17" fmla="*/ 20 h 21"/>
                    <a:gd name="T18" fmla="*/ 16 w 17"/>
                    <a:gd name="T19" fmla="*/ 19 h 21"/>
                    <a:gd name="T20" fmla="*/ 16 w 17"/>
                    <a:gd name="T21" fmla="*/ 19 h 21"/>
                    <a:gd name="T22" fmla="*/ 15 w 17"/>
                    <a:gd name="T23" fmla="*/ 19 h 21"/>
                    <a:gd name="T24" fmla="*/ 15 w 17"/>
                    <a:gd name="T25" fmla="*/ 19 h 21"/>
                    <a:gd name="T26" fmla="*/ 15 w 17"/>
                    <a:gd name="T27" fmla="*/ 21 h 21"/>
                    <a:gd name="T28" fmla="*/ 12 w 17"/>
                    <a:gd name="T29" fmla="*/ 18 h 21"/>
                    <a:gd name="T30" fmla="*/ 11 w 17"/>
                    <a:gd name="T31" fmla="*/ 15 h 21"/>
                    <a:gd name="T32" fmla="*/ 9 w 17"/>
                    <a:gd name="T33" fmla="*/ 12 h 21"/>
                    <a:gd name="T34" fmla="*/ 6 w 17"/>
                    <a:gd name="T35" fmla="*/ 8 h 21"/>
                    <a:gd name="T36" fmla="*/ 1 w 17"/>
                    <a:gd name="T37" fmla="*/ 2 h 21"/>
                    <a:gd name="T38" fmla="*/ 1 w 17"/>
                    <a:gd name="T39" fmla="*/ 2 h 21"/>
                    <a:gd name="T40" fmla="*/ 1 w 17"/>
                    <a:gd name="T41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7" h="21">
                      <a:moveTo>
                        <a:pt x="1" y="2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4" y="3"/>
                        <a:pt x="4" y="3"/>
                        <a:pt x="6" y="5"/>
                      </a:cubicBezTo>
                      <a:cubicBezTo>
                        <a:pt x="7" y="6"/>
                        <a:pt x="8" y="8"/>
                        <a:pt x="9" y="9"/>
                      </a:cubicBezTo>
                      <a:cubicBezTo>
                        <a:pt x="11" y="11"/>
                        <a:pt x="14" y="12"/>
                        <a:pt x="15" y="14"/>
                      </a:cubicBezTo>
                      <a:cubicBezTo>
                        <a:pt x="14" y="14"/>
                        <a:pt x="13" y="13"/>
                        <a:pt x="12" y="12"/>
                      </a:cubicBezTo>
                      <a:cubicBezTo>
                        <a:pt x="12" y="12"/>
                        <a:pt x="11" y="12"/>
                        <a:pt x="11" y="12"/>
                      </a:cubicBezTo>
                      <a:cubicBezTo>
                        <a:pt x="11" y="17"/>
                        <a:pt x="16" y="17"/>
                        <a:pt x="17" y="20"/>
                      </a:cubicBezTo>
                      <a:cubicBezTo>
                        <a:pt x="16" y="19"/>
                        <a:pt x="16" y="19"/>
                        <a:pt x="16" y="19"/>
                      </a:cubicBezTo>
                      <a:lnTo>
                        <a:pt x="16" y="19"/>
                      </a:lnTo>
                      <a:lnTo>
                        <a:pt x="15" y="19"/>
                      </a:lnTo>
                      <a:lnTo>
                        <a:pt x="15" y="19"/>
                      </a:lnTo>
                      <a:cubicBezTo>
                        <a:pt x="15" y="20"/>
                        <a:pt x="15" y="21"/>
                        <a:pt x="15" y="21"/>
                      </a:cubicBezTo>
                      <a:cubicBezTo>
                        <a:pt x="14" y="20"/>
                        <a:pt x="12" y="19"/>
                        <a:pt x="12" y="18"/>
                      </a:cubicBezTo>
                      <a:cubicBezTo>
                        <a:pt x="12" y="17"/>
                        <a:pt x="11" y="16"/>
                        <a:pt x="11" y="15"/>
                      </a:cubicBezTo>
                      <a:cubicBezTo>
                        <a:pt x="10" y="15"/>
                        <a:pt x="9" y="13"/>
                        <a:pt x="9" y="12"/>
                      </a:cubicBezTo>
                      <a:cubicBezTo>
                        <a:pt x="9" y="12"/>
                        <a:pt x="7" y="9"/>
                        <a:pt x="6" y="8"/>
                      </a:cubicBezTo>
                      <a:cubicBezTo>
                        <a:pt x="5" y="5"/>
                        <a:pt x="1" y="6"/>
                        <a:pt x="1" y="2"/>
                      </a:cubicBezTo>
                      <a:lnTo>
                        <a:pt x="1" y="2"/>
                      </a:lnTo>
                      <a:lnTo>
                        <a:pt x="1" y="2"/>
                      </a:lnTo>
                    </a:path>
                  </a:pathLst>
                </a:custGeom>
                <a:grpFill/>
                <a:ln w="2540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013">
                    <a:solidFill>
                      <a:schemeClr val="accent1"/>
                    </a:solidFill>
                    <a:latin typeface="+mj-lt"/>
                  </a:endParaRPr>
                </a:p>
              </p:txBody>
            </p:sp>
            <p:sp>
              <p:nvSpPr>
                <p:cNvPr id="57" name="Freeform 8951">
                  <a:extLst>
                    <a:ext uri="{FF2B5EF4-FFF2-40B4-BE49-F238E27FC236}">
                      <a16:creationId xmlns:a16="http://schemas.microsoft.com/office/drawing/2014/main" xmlns="" id="{0918B174-5B91-4B7A-82FC-AF6F620899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74750" y="2471297"/>
                  <a:ext cx="3279" cy="32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2540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013">
                    <a:solidFill>
                      <a:schemeClr val="accent1"/>
                    </a:solidFill>
                    <a:latin typeface="+mj-lt"/>
                  </a:endParaRPr>
                </a:p>
              </p:txBody>
            </p:sp>
          </p:grpSp>
          <p:sp>
            <p:nvSpPr>
              <p:cNvPr id="43" name="Полилиния 42"/>
              <p:cNvSpPr/>
              <p:nvPr/>
            </p:nvSpPr>
            <p:spPr>
              <a:xfrm rot="20289736">
                <a:off x="6392638" y="4386262"/>
                <a:ext cx="357187" cy="242887"/>
              </a:xfrm>
              <a:custGeom>
                <a:avLst/>
                <a:gdLst>
                  <a:gd name="connsiteX0" fmla="*/ 0 w 357187"/>
                  <a:gd name="connsiteY0" fmla="*/ 71437 h 242887"/>
                  <a:gd name="connsiteX1" fmla="*/ 152400 w 357187"/>
                  <a:gd name="connsiteY1" fmla="*/ 0 h 242887"/>
                  <a:gd name="connsiteX2" fmla="*/ 200025 w 357187"/>
                  <a:gd name="connsiteY2" fmla="*/ 76200 h 242887"/>
                  <a:gd name="connsiteX3" fmla="*/ 209550 w 357187"/>
                  <a:gd name="connsiteY3" fmla="*/ 171450 h 242887"/>
                  <a:gd name="connsiteX4" fmla="*/ 257175 w 357187"/>
                  <a:gd name="connsiteY4" fmla="*/ 190500 h 242887"/>
                  <a:gd name="connsiteX5" fmla="*/ 333375 w 357187"/>
                  <a:gd name="connsiteY5" fmla="*/ 152400 h 242887"/>
                  <a:gd name="connsiteX6" fmla="*/ 357187 w 357187"/>
                  <a:gd name="connsiteY6" fmla="*/ 180975 h 242887"/>
                  <a:gd name="connsiteX7" fmla="*/ 323850 w 357187"/>
                  <a:gd name="connsiteY7" fmla="*/ 228600 h 242887"/>
                  <a:gd name="connsiteX8" fmla="*/ 247650 w 357187"/>
                  <a:gd name="connsiteY8" fmla="*/ 223837 h 242887"/>
                  <a:gd name="connsiteX9" fmla="*/ 200025 w 357187"/>
                  <a:gd name="connsiteY9" fmla="*/ 228600 h 242887"/>
                  <a:gd name="connsiteX10" fmla="*/ 152400 w 357187"/>
                  <a:gd name="connsiteY10" fmla="*/ 200025 h 242887"/>
                  <a:gd name="connsiteX11" fmla="*/ 57150 w 357187"/>
                  <a:gd name="connsiteY11" fmla="*/ 242887 h 242887"/>
                  <a:gd name="connsiteX12" fmla="*/ 71437 w 357187"/>
                  <a:gd name="connsiteY12" fmla="*/ 152400 h 242887"/>
                  <a:gd name="connsiteX13" fmla="*/ 38100 w 357187"/>
                  <a:gd name="connsiteY13" fmla="*/ 128587 h 242887"/>
                  <a:gd name="connsiteX14" fmla="*/ 0 w 357187"/>
                  <a:gd name="connsiteY14" fmla="*/ 71437 h 24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7187" h="242887">
                    <a:moveTo>
                      <a:pt x="0" y="71437"/>
                    </a:moveTo>
                    <a:lnTo>
                      <a:pt x="152400" y="0"/>
                    </a:lnTo>
                    <a:lnTo>
                      <a:pt x="200025" y="76200"/>
                    </a:lnTo>
                    <a:lnTo>
                      <a:pt x="209550" y="171450"/>
                    </a:lnTo>
                    <a:lnTo>
                      <a:pt x="257175" y="190500"/>
                    </a:lnTo>
                    <a:lnTo>
                      <a:pt x="333375" y="152400"/>
                    </a:lnTo>
                    <a:lnTo>
                      <a:pt x="357187" y="180975"/>
                    </a:lnTo>
                    <a:lnTo>
                      <a:pt x="323850" y="228600"/>
                    </a:lnTo>
                    <a:lnTo>
                      <a:pt x="247650" y="223837"/>
                    </a:lnTo>
                    <a:lnTo>
                      <a:pt x="200025" y="228600"/>
                    </a:lnTo>
                    <a:lnTo>
                      <a:pt x="152400" y="200025"/>
                    </a:lnTo>
                    <a:lnTo>
                      <a:pt x="57150" y="242887"/>
                    </a:lnTo>
                    <a:lnTo>
                      <a:pt x="71437" y="152400"/>
                    </a:lnTo>
                    <a:lnTo>
                      <a:pt x="38100" y="128587"/>
                    </a:lnTo>
                    <a:lnTo>
                      <a:pt x="0" y="71437"/>
                    </a:lnTo>
                    <a:close/>
                  </a:path>
                </a:pathLst>
              </a:custGeom>
              <a:grpFill/>
              <a:ln w="25400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1013">
                  <a:solidFill>
                    <a:schemeClr val="accent1"/>
                  </a:solidFill>
                  <a:latin typeface="+mj-lt"/>
                </a:endParaRP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5627848" y="3024193"/>
              <a:ext cx="6537427" cy="1623581"/>
              <a:chOff x="5627848" y="3024193"/>
              <a:chExt cx="6537427" cy="1623581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EE5DA0CA-F9D3-4105-BDC1-66FA6E441336}"/>
                  </a:ext>
                </a:extLst>
              </p:cNvPr>
              <p:cNvSpPr txBox="1"/>
              <p:nvPr/>
            </p:nvSpPr>
            <p:spPr bwMode="auto">
              <a:xfrm>
                <a:off x="5627848" y="3524239"/>
                <a:ext cx="943838" cy="131662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ru-RU" sz="450" spc="28" dirty="0">
                    <a:solidFill>
                      <a:schemeClr val="bg1"/>
                    </a:solidFill>
                  </a:rPr>
                  <a:t>МОСКВА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DA0D57BE-CD55-4CC6-B7BD-B09BBC425259}"/>
                  </a:ext>
                </a:extLst>
              </p:cNvPr>
              <p:cNvSpPr txBox="1"/>
              <p:nvPr/>
            </p:nvSpPr>
            <p:spPr bwMode="auto">
              <a:xfrm>
                <a:off x="6382386" y="3024193"/>
                <a:ext cx="1156913" cy="13166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ru-RU" sz="450" spc="28" dirty="0">
                    <a:solidFill>
                      <a:schemeClr val="bg1"/>
                    </a:solidFill>
                  </a:rPr>
                  <a:t>САНКТ-ПЕТЕРБУРГ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51942DC7-0DC4-4894-9BC7-259B0126DD0D}"/>
                  </a:ext>
                </a:extLst>
              </p:cNvPr>
              <p:cNvSpPr txBox="1"/>
              <p:nvPr/>
            </p:nvSpPr>
            <p:spPr bwMode="auto">
              <a:xfrm>
                <a:off x="6203412" y="4248988"/>
                <a:ext cx="500379" cy="131662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ru-RU" sz="450" spc="28" dirty="0">
                    <a:solidFill>
                      <a:schemeClr val="bg1"/>
                    </a:solidFill>
                  </a:rPr>
                  <a:t>КРЫМ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960118E9-7495-423B-BB20-F072EC38B214}"/>
                  </a:ext>
                </a:extLst>
              </p:cNvPr>
              <p:cNvSpPr txBox="1"/>
              <p:nvPr/>
            </p:nvSpPr>
            <p:spPr bwMode="auto">
              <a:xfrm>
                <a:off x="7204590" y="4516112"/>
                <a:ext cx="1314588" cy="131662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ru-RU" sz="450" spc="28" dirty="0">
                    <a:solidFill>
                      <a:schemeClr val="bg1"/>
                    </a:solidFill>
                  </a:rPr>
                  <a:t>СТАВРОПОЛЬ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43F3E470-8C57-4296-B2AA-7F59E0C228FC}"/>
                  </a:ext>
                </a:extLst>
              </p:cNvPr>
              <p:cNvSpPr txBox="1"/>
              <p:nvPr/>
            </p:nvSpPr>
            <p:spPr bwMode="auto">
              <a:xfrm>
                <a:off x="7954934" y="3908992"/>
                <a:ext cx="252108" cy="13166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ru-RU" sz="450" spc="28" dirty="0">
                    <a:solidFill>
                      <a:schemeClr val="bg1"/>
                    </a:solidFill>
                  </a:rPr>
                  <a:t>УФА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EA0D69CE-E598-4E6D-93E7-4CFEE06442A2}"/>
                  </a:ext>
                </a:extLst>
              </p:cNvPr>
              <p:cNvSpPr txBox="1"/>
              <p:nvPr/>
            </p:nvSpPr>
            <p:spPr bwMode="auto">
              <a:xfrm>
                <a:off x="10850687" y="3792778"/>
                <a:ext cx="1314588" cy="131662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ru-RU" sz="450" spc="28" dirty="0">
                    <a:solidFill>
                      <a:schemeClr val="bg1"/>
                    </a:solidFill>
                  </a:rPr>
                  <a:t>ХАБАРОВСК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D3217D8E-3786-4836-89A7-8596B7297876}"/>
                  </a:ext>
                </a:extLst>
              </p:cNvPr>
              <p:cNvSpPr txBox="1"/>
              <p:nvPr/>
            </p:nvSpPr>
            <p:spPr bwMode="auto">
              <a:xfrm>
                <a:off x="9334308" y="3628217"/>
                <a:ext cx="1548879" cy="131662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ru-RU" sz="450" spc="28" dirty="0">
                    <a:solidFill>
                      <a:schemeClr val="bg1"/>
                    </a:solidFill>
                  </a:rPr>
                  <a:t>НОВОСИБИРСК</a:t>
                </a:r>
              </a:p>
            </p:txBody>
          </p:sp>
          <p:cxnSp>
            <p:nvCxnSpPr>
              <p:cNvPr id="25" name="Прямая соединительная линия 24">
                <a:extLst>
                  <a:ext uri="{FF2B5EF4-FFF2-40B4-BE49-F238E27FC236}">
                    <a16:creationId xmlns:a16="http://schemas.microsoft.com/office/drawing/2014/main" xmlns="" id="{94176ADC-C927-4441-94E2-6B40BB03918B}"/>
                  </a:ext>
                </a:extLst>
              </p:cNvPr>
              <p:cNvCxnSpPr/>
              <p:nvPr/>
            </p:nvCxnSpPr>
            <p:spPr>
              <a:xfrm flipV="1">
                <a:off x="6538686" y="3270250"/>
                <a:ext cx="1422400" cy="3302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>
                <a:extLst>
                  <a:ext uri="{FF2B5EF4-FFF2-40B4-BE49-F238E27FC236}">
                    <a16:creationId xmlns:a16="http://schemas.microsoft.com/office/drawing/2014/main" xmlns="" id="{5571D491-3408-4683-98CF-97858C450D04}"/>
                  </a:ext>
                </a:extLst>
              </p:cNvPr>
              <p:cNvCxnSpPr/>
              <p:nvPr/>
            </p:nvCxnSpPr>
            <p:spPr>
              <a:xfrm flipH="1" flipV="1">
                <a:off x="6413888" y="3306462"/>
                <a:ext cx="117475" cy="288925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>
                <a:extLst>
                  <a:ext uri="{FF2B5EF4-FFF2-40B4-BE49-F238E27FC236}">
                    <a16:creationId xmlns:a16="http://schemas.microsoft.com/office/drawing/2014/main" xmlns="" id="{36C4F6CE-5D22-4533-96D3-3FACB1FBD0DC}"/>
                  </a:ext>
                </a:extLst>
              </p:cNvPr>
              <p:cNvCxnSpPr/>
              <p:nvPr/>
            </p:nvCxnSpPr>
            <p:spPr>
              <a:xfrm>
                <a:off x="6538686" y="3600450"/>
                <a:ext cx="1250950" cy="3810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>
                <a:extLst>
                  <a:ext uri="{FF2B5EF4-FFF2-40B4-BE49-F238E27FC236}">
                    <a16:creationId xmlns:a16="http://schemas.microsoft.com/office/drawing/2014/main" xmlns="" id="{85393C56-B76B-42CB-8003-FC2D9528CB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32336" y="3606800"/>
                <a:ext cx="628651" cy="65405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>
                <a:extLst>
                  <a:ext uri="{FF2B5EF4-FFF2-40B4-BE49-F238E27FC236}">
                    <a16:creationId xmlns:a16="http://schemas.microsoft.com/office/drawing/2014/main" xmlns="" id="{301922E4-81CA-45AC-8CB3-0F56267A3C7F}"/>
                  </a:ext>
                </a:extLst>
              </p:cNvPr>
              <p:cNvCxnSpPr/>
              <p:nvPr/>
            </p:nvCxnSpPr>
            <p:spPr>
              <a:xfrm>
                <a:off x="6538686" y="3613150"/>
                <a:ext cx="628650" cy="97155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>
                <a:extLst>
                  <a:ext uri="{FF2B5EF4-FFF2-40B4-BE49-F238E27FC236}">
                    <a16:creationId xmlns:a16="http://schemas.microsoft.com/office/drawing/2014/main" xmlns="" id="{AC178641-7DC4-4A02-B185-BBB9C4472D1A}"/>
                  </a:ext>
                </a:extLst>
              </p:cNvPr>
              <p:cNvCxnSpPr/>
              <p:nvPr/>
            </p:nvCxnSpPr>
            <p:spPr>
              <a:xfrm>
                <a:off x="6538686" y="3594100"/>
                <a:ext cx="2838450" cy="12065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>
                <a:extLst>
                  <a:ext uri="{FF2B5EF4-FFF2-40B4-BE49-F238E27FC236}">
                    <a16:creationId xmlns:a16="http://schemas.microsoft.com/office/drawing/2014/main" xmlns="" id="{A08EBFAF-2A23-4E9E-A530-B3E64AF2F8A5}"/>
                  </a:ext>
                </a:extLst>
              </p:cNvPr>
              <p:cNvCxnSpPr/>
              <p:nvPr/>
            </p:nvCxnSpPr>
            <p:spPr>
              <a:xfrm>
                <a:off x="6532336" y="3600450"/>
                <a:ext cx="5003800" cy="4445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61FC4BF4-7686-4186-877F-806DF51C2BDF}"/>
                  </a:ext>
                </a:extLst>
              </p:cNvPr>
              <p:cNvSpPr txBox="1"/>
              <p:nvPr/>
            </p:nvSpPr>
            <p:spPr bwMode="auto">
              <a:xfrm>
                <a:off x="8199961" y="3193847"/>
                <a:ext cx="944426" cy="13166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ru-RU" sz="450" spc="28" dirty="0">
                    <a:solidFill>
                      <a:schemeClr val="bg1"/>
                    </a:solidFill>
                  </a:rPr>
                  <a:t>ЕКАТЕРИНБУРГ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EF272DBA-AAC5-4ADF-8093-7F4465A1F2F6}"/>
                  </a:ext>
                </a:extLst>
              </p:cNvPr>
              <p:cNvSpPr txBox="1"/>
              <p:nvPr/>
            </p:nvSpPr>
            <p:spPr bwMode="auto">
              <a:xfrm>
                <a:off x="7273381" y="4200647"/>
                <a:ext cx="1723553" cy="131662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ru-RU" sz="450" spc="28" dirty="0">
                    <a:solidFill>
                      <a:schemeClr val="bg1"/>
                    </a:solidFill>
                  </a:rPr>
                  <a:t>РОСТОВ-НА-ДОНУ</a:t>
                </a:r>
              </a:p>
            </p:txBody>
          </p:sp>
          <p:sp>
            <p:nvSpPr>
              <p:cNvPr id="34" name="Овал 33">
                <a:extLst>
                  <a:ext uri="{FF2B5EF4-FFF2-40B4-BE49-F238E27FC236}">
                    <a16:creationId xmlns:a16="http://schemas.microsoft.com/office/drawing/2014/main" xmlns="" id="{63175FE2-264E-4629-9FD3-E76AE079F969}"/>
                  </a:ext>
                </a:extLst>
              </p:cNvPr>
              <p:cNvSpPr/>
              <p:nvPr/>
            </p:nvSpPr>
            <p:spPr bwMode="auto">
              <a:xfrm rot="20905523" flipV="1">
                <a:off x="6485578" y="3545635"/>
                <a:ext cx="108000" cy="108000"/>
              </a:xfrm>
              <a:prstGeom prst="ellipse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50625" tIns="26325" rIns="50625" bIns="26325"/>
              <a:lstStyle/>
              <a:p>
                <a:pPr marL="215201" indent="-192876" algn="ctr">
                  <a:lnSpc>
                    <a:spcPct val="80000"/>
                  </a:lnSpc>
                  <a:spcBef>
                    <a:spcPct val="20000"/>
                  </a:spcBef>
                  <a:buClr>
                    <a:srgbClr val="0033CC"/>
                  </a:buClr>
                  <a:buSzPct val="100000"/>
                  <a:defRPr/>
                </a:pPr>
                <a:endParaRPr lang="ru-RU" sz="450" dirty="0">
                  <a:cs typeface="Arial" pitchFamily="34" charset="0"/>
                  <a:sym typeface="Arial Narrow" pitchFamily="34" charset="0"/>
                </a:endParaRPr>
              </a:p>
            </p:txBody>
          </p:sp>
          <p:sp>
            <p:nvSpPr>
              <p:cNvPr id="35" name="Овал 34">
                <a:extLst>
                  <a:ext uri="{FF2B5EF4-FFF2-40B4-BE49-F238E27FC236}">
                    <a16:creationId xmlns:a16="http://schemas.microsoft.com/office/drawing/2014/main" xmlns="" id="{63175FE2-264E-4629-9FD3-E76AE079F969}"/>
                  </a:ext>
                </a:extLst>
              </p:cNvPr>
              <p:cNvSpPr/>
              <p:nvPr/>
            </p:nvSpPr>
            <p:spPr bwMode="auto">
              <a:xfrm rot="20905523" flipV="1">
                <a:off x="6368103" y="3256710"/>
                <a:ext cx="108000" cy="108000"/>
              </a:xfrm>
              <a:prstGeom prst="ellipse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50625" tIns="26325" rIns="50625" bIns="26325"/>
              <a:lstStyle/>
              <a:p>
                <a:pPr marL="215201" indent="-192876" algn="ctr">
                  <a:lnSpc>
                    <a:spcPct val="80000"/>
                  </a:lnSpc>
                  <a:spcBef>
                    <a:spcPct val="20000"/>
                  </a:spcBef>
                  <a:buClr>
                    <a:srgbClr val="0033CC"/>
                  </a:buClr>
                  <a:buSzPct val="100000"/>
                  <a:defRPr/>
                </a:pPr>
                <a:endParaRPr lang="ru-RU" sz="450" dirty="0">
                  <a:cs typeface="Arial" pitchFamily="34" charset="0"/>
                  <a:sym typeface="Arial Narrow" pitchFamily="34" charset="0"/>
                </a:endParaRPr>
              </a:p>
            </p:txBody>
          </p:sp>
          <p:sp>
            <p:nvSpPr>
              <p:cNvPr id="36" name="Овал 35">
                <a:extLst>
                  <a:ext uri="{FF2B5EF4-FFF2-40B4-BE49-F238E27FC236}">
                    <a16:creationId xmlns:a16="http://schemas.microsoft.com/office/drawing/2014/main" xmlns="" id="{63175FE2-264E-4629-9FD3-E76AE079F969}"/>
                  </a:ext>
                </a:extLst>
              </p:cNvPr>
              <p:cNvSpPr/>
              <p:nvPr/>
            </p:nvSpPr>
            <p:spPr bwMode="auto">
              <a:xfrm rot="20905523" flipV="1">
                <a:off x="7126928" y="4536235"/>
                <a:ext cx="108000" cy="108000"/>
              </a:xfrm>
              <a:prstGeom prst="ellipse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50625" tIns="26325" rIns="50625" bIns="26325"/>
              <a:lstStyle/>
              <a:p>
                <a:pPr marL="215201" indent="-192876" algn="ctr">
                  <a:lnSpc>
                    <a:spcPct val="80000"/>
                  </a:lnSpc>
                  <a:spcBef>
                    <a:spcPct val="20000"/>
                  </a:spcBef>
                  <a:buClr>
                    <a:srgbClr val="0033CC"/>
                  </a:buClr>
                  <a:buSzPct val="100000"/>
                  <a:defRPr/>
                </a:pPr>
                <a:endParaRPr lang="ru-RU" sz="450" dirty="0">
                  <a:cs typeface="Arial" pitchFamily="34" charset="0"/>
                  <a:sym typeface="Arial Narrow" pitchFamily="34" charset="0"/>
                </a:endParaRPr>
              </a:p>
            </p:txBody>
          </p:sp>
          <p:sp>
            <p:nvSpPr>
              <p:cNvPr id="37" name="Овал 36">
                <a:extLst>
                  <a:ext uri="{FF2B5EF4-FFF2-40B4-BE49-F238E27FC236}">
                    <a16:creationId xmlns:a16="http://schemas.microsoft.com/office/drawing/2014/main" xmlns="" id="{63175FE2-264E-4629-9FD3-E76AE079F969}"/>
                  </a:ext>
                </a:extLst>
              </p:cNvPr>
              <p:cNvSpPr/>
              <p:nvPr/>
            </p:nvSpPr>
            <p:spPr bwMode="auto">
              <a:xfrm rot="20905523" flipV="1">
                <a:off x="7114228" y="4225085"/>
                <a:ext cx="108000" cy="108000"/>
              </a:xfrm>
              <a:prstGeom prst="ellipse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50625" tIns="26325" rIns="50625" bIns="26325"/>
              <a:lstStyle/>
              <a:p>
                <a:pPr marL="215201" indent="-192876" algn="ctr">
                  <a:lnSpc>
                    <a:spcPct val="80000"/>
                  </a:lnSpc>
                  <a:spcBef>
                    <a:spcPct val="20000"/>
                  </a:spcBef>
                  <a:buClr>
                    <a:srgbClr val="0033CC"/>
                  </a:buClr>
                  <a:buSzPct val="100000"/>
                  <a:defRPr/>
                </a:pPr>
                <a:endParaRPr lang="ru-RU" sz="450" dirty="0">
                  <a:cs typeface="Arial" pitchFamily="34" charset="0"/>
                  <a:sym typeface="Arial Narrow" pitchFamily="34" charset="0"/>
                </a:endParaRPr>
              </a:p>
            </p:txBody>
          </p:sp>
          <p:sp>
            <p:nvSpPr>
              <p:cNvPr id="38" name="Овал 37">
                <a:extLst>
                  <a:ext uri="{FF2B5EF4-FFF2-40B4-BE49-F238E27FC236}">
                    <a16:creationId xmlns:a16="http://schemas.microsoft.com/office/drawing/2014/main" xmlns="" id="{63175FE2-264E-4629-9FD3-E76AE079F969}"/>
                  </a:ext>
                </a:extLst>
              </p:cNvPr>
              <p:cNvSpPr/>
              <p:nvPr/>
            </p:nvSpPr>
            <p:spPr bwMode="auto">
              <a:xfrm rot="20905523" flipV="1">
                <a:off x="7749228" y="3932985"/>
                <a:ext cx="108000" cy="108000"/>
              </a:xfrm>
              <a:prstGeom prst="ellipse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50625" tIns="26325" rIns="50625" bIns="26325"/>
              <a:lstStyle/>
              <a:p>
                <a:pPr marL="215201" indent="-192876" algn="ctr">
                  <a:lnSpc>
                    <a:spcPct val="80000"/>
                  </a:lnSpc>
                  <a:spcBef>
                    <a:spcPct val="20000"/>
                  </a:spcBef>
                  <a:buClr>
                    <a:srgbClr val="0033CC"/>
                  </a:buClr>
                  <a:buSzPct val="100000"/>
                  <a:defRPr/>
                </a:pPr>
                <a:endParaRPr lang="ru-RU" sz="450" dirty="0">
                  <a:cs typeface="Arial" pitchFamily="34" charset="0"/>
                  <a:sym typeface="Arial Narrow" pitchFamily="34" charset="0"/>
                </a:endParaRPr>
              </a:p>
            </p:txBody>
          </p:sp>
          <p:sp>
            <p:nvSpPr>
              <p:cNvPr id="39" name="Овал 38">
                <a:extLst>
                  <a:ext uri="{FF2B5EF4-FFF2-40B4-BE49-F238E27FC236}">
                    <a16:creationId xmlns:a16="http://schemas.microsoft.com/office/drawing/2014/main" xmlns="" id="{63175FE2-264E-4629-9FD3-E76AE079F969}"/>
                  </a:ext>
                </a:extLst>
              </p:cNvPr>
              <p:cNvSpPr/>
              <p:nvPr/>
            </p:nvSpPr>
            <p:spPr bwMode="auto">
              <a:xfrm rot="20905523" flipV="1">
                <a:off x="7901628" y="3215435"/>
                <a:ext cx="108000" cy="108000"/>
              </a:xfrm>
              <a:prstGeom prst="ellipse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50625" tIns="26325" rIns="50625" bIns="26325"/>
              <a:lstStyle/>
              <a:p>
                <a:pPr marL="215201" indent="-192876" algn="ctr">
                  <a:lnSpc>
                    <a:spcPct val="80000"/>
                  </a:lnSpc>
                  <a:spcBef>
                    <a:spcPct val="20000"/>
                  </a:spcBef>
                  <a:buClr>
                    <a:srgbClr val="0033CC"/>
                  </a:buClr>
                  <a:buSzPct val="100000"/>
                  <a:defRPr/>
                </a:pPr>
                <a:endParaRPr lang="ru-RU" sz="450" dirty="0">
                  <a:cs typeface="Arial" pitchFamily="34" charset="0"/>
                  <a:sym typeface="Arial Narrow" pitchFamily="34" charset="0"/>
                </a:endParaRPr>
              </a:p>
            </p:txBody>
          </p:sp>
          <p:sp>
            <p:nvSpPr>
              <p:cNvPr id="40" name="Овал 39">
                <a:extLst>
                  <a:ext uri="{FF2B5EF4-FFF2-40B4-BE49-F238E27FC236}">
                    <a16:creationId xmlns:a16="http://schemas.microsoft.com/office/drawing/2014/main" xmlns="" id="{63175FE2-264E-4629-9FD3-E76AE079F969}"/>
                  </a:ext>
                </a:extLst>
              </p:cNvPr>
              <p:cNvSpPr/>
              <p:nvPr/>
            </p:nvSpPr>
            <p:spPr bwMode="auto">
              <a:xfrm rot="20905523" flipV="1">
                <a:off x="9324027" y="3653585"/>
                <a:ext cx="108000" cy="108000"/>
              </a:xfrm>
              <a:prstGeom prst="ellipse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50625" tIns="26325" rIns="50625" bIns="26325"/>
              <a:lstStyle/>
              <a:p>
                <a:pPr marL="215201" indent="-192876" algn="ctr">
                  <a:lnSpc>
                    <a:spcPct val="80000"/>
                  </a:lnSpc>
                  <a:spcBef>
                    <a:spcPct val="20000"/>
                  </a:spcBef>
                  <a:buClr>
                    <a:srgbClr val="0033CC"/>
                  </a:buClr>
                  <a:buSzPct val="100000"/>
                  <a:defRPr/>
                </a:pPr>
                <a:endParaRPr lang="ru-RU" sz="450" dirty="0">
                  <a:cs typeface="Arial" pitchFamily="34" charset="0"/>
                  <a:sym typeface="Arial Narrow" pitchFamily="34" charset="0"/>
                </a:endParaRPr>
              </a:p>
            </p:txBody>
          </p:sp>
          <p:sp>
            <p:nvSpPr>
              <p:cNvPr id="41" name="Овал 40">
                <a:extLst>
                  <a:ext uri="{FF2B5EF4-FFF2-40B4-BE49-F238E27FC236}">
                    <a16:creationId xmlns:a16="http://schemas.microsoft.com/office/drawing/2014/main" xmlns="" id="{63175FE2-264E-4629-9FD3-E76AE079F969}"/>
                  </a:ext>
                </a:extLst>
              </p:cNvPr>
              <p:cNvSpPr/>
              <p:nvPr/>
            </p:nvSpPr>
            <p:spPr bwMode="auto">
              <a:xfrm rot="20905523" flipV="1">
                <a:off x="11483028" y="4009185"/>
                <a:ext cx="108000" cy="108000"/>
              </a:xfrm>
              <a:prstGeom prst="ellipse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50625" tIns="26325" rIns="50625" bIns="26325"/>
              <a:lstStyle/>
              <a:p>
                <a:pPr marL="215201" indent="-192876" algn="ctr">
                  <a:lnSpc>
                    <a:spcPct val="80000"/>
                  </a:lnSpc>
                  <a:spcBef>
                    <a:spcPct val="20000"/>
                  </a:spcBef>
                  <a:buClr>
                    <a:srgbClr val="0033CC"/>
                  </a:buClr>
                  <a:buSzPct val="100000"/>
                  <a:defRPr/>
                </a:pPr>
                <a:endParaRPr lang="ru-RU" sz="450" dirty="0">
                  <a:cs typeface="Arial" pitchFamily="34" charset="0"/>
                  <a:sym typeface="Arial Narrow" pitchFamily="34" charset="0"/>
                </a:endParaRPr>
              </a:p>
            </p:txBody>
          </p:sp>
        </p:grpSp>
      </p:grpSp>
      <p:grpSp>
        <p:nvGrpSpPr>
          <p:cNvPr id="65" name="Группа 64"/>
          <p:cNvGrpSpPr/>
          <p:nvPr/>
        </p:nvGrpSpPr>
        <p:grpSpPr>
          <a:xfrm>
            <a:off x="5766799" y="5291954"/>
            <a:ext cx="3788153" cy="458013"/>
            <a:chOff x="6147493" y="5287704"/>
            <a:chExt cx="3788153" cy="458013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8107036" y="5291692"/>
              <a:ext cx="1828610" cy="446789"/>
              <a:chOff x="8662657" y="5328855"/>
              <a:chExt cx="2438147" cy="595718"/>
            </a:xfrm>
          </p:grpSpPr>
          <p:sp>
            <p:nvSpPr>
              <p:cNvPr id="59" name="Прямоугольник 58">
                <a:extLst>
                  <a:ext uri="{FF2B5EF4-FFF2-40B4-BE49-F238E27FC236}">
                    <a16:creationId xmlns:a16="http://schemas.microsoft.com/office/drawing/2014/main" xmlns="" id="{FBCC19F9-1A36-438E-87F9-4F2D42F4C204}"/>
                  </a:ext>
                </a:extLst>
              </p:cNvPr>
              <p:cNvSpPr/>
              <p:nvPr/>
            </p:nvSpPr>
            <p:spPr>
              <a:xfrm>
                <a:off x="9470485" y="5328855"/>
                <a:ext cx="1630319" cy="59571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650" b="1" dirty="0">
                    <a:solidFill>
                      <a:srgbClr val="00B2B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&gt; </a:t>
                </a:r>
                <a:r>
                  <a:rPr lang="ru-RU" sz="1650" b="1" dirty="0" smtClean="0">
                    <a:solidFill>
                      <a:srgbClr val="00B2B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 </a:t>
                </a:r>
                <a:r>
                  <a:rPr lang="ru-RU" sz="1650" b="1" dirty="0">
                    <a:solidFill>
                      <a:srgbClr val="00B2B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млн.</a:t>
                </a:r>
                <a:endParaRPr lang="ru-RU" sz="1650" dirty="0">
                  <a:solidFill>
                    <a:srgbClr val="00B2B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ru-RU" sz="788" dirty="0">
                    <a:solidFill>
                      <a:srgbClr val="00B2B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принятых и обработанных вызовов</a:t>
                </a:r>
              </a:p>
            </p:txBody>
          </p:sp>
          <p:pic>
            <p:nvPicPr>
              <p:cNvPr id="60" name="Рисунок 59">
                <a:extLst>
                  <a:ext uri="{FF2B5EF4-FFF2-40B4-BE49-F238E27FC236}">
                    <a16:creationId xmlns:a16="http://schemas.microsoft.com/office/drawing/2014/main" xmlns="" id="{7AE82E49-387A-4901-8810-E1593A6BC3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duotone>
                  <a:srgbClr val="27CED7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662657" y="5352235"/>
                <a:ext cx="533394" cy="533394"/>
              </a:xfrm>
              <a:prstGeom prst="rect">
                <a:avLst/>
              </a:prstGeom>
              <a:solidFill>
                <a:sysClr val="window" lastClr="FFFFFF"/>
              </a:solidFill>
            </p:spPr>
          </p:pic>
        </p:grpSp>
        <p:grpSp>
          <p:nvGrpSpPr>
            <p:cNvPr id="61" name="Группа 60"/>
            <p:cNvGrpSpPr/>
            <p:nvPr/>
          </p:nvGrpSpPr>
          <p:grpSpPr>
            <a:xfrm>
              <a:off x="6147493" y="5287704"/>
              <a:ext cx="1753718" cy="458013"/>
              <a:chOff x="5917889" y="5299268"/>
              <a:chExt cx="2338290" cy="610683"/>
            </a:xfrm>
          </p:grpSpPr>
          <p:sp>
            <p:nvSpPr>
              <p:cNvPr id="62" name="Прямоугольник 61">
                <a:extLst>
                  <a:ext uri="{FF2B5EF4-FFF2-40B4-BE49-F238E27FC236}">
                    <a16:creationId xmlns:a16="http://schemas.microsoft.com/office/drawing/2014/main" xmlns="" id="{FBCC19F9-1A36-438E-87F9-4F2D42F4C204}"/>
                  </a:ext>
                </a:extLst>
              </p:cNvPr>
              <p:cNvSpPr/>
              <p:nvPr/>
            </p:nvSpPr>
            <p:spPr>
              <a:xfrm>
                <a:off x="6763837" y="5314233"/>
                <a:ext cx="1492342" cy="59571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650" b="1" dirty="0">
                    <a:solidFill>
                      <a:srgbClr val="00B2B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&gt; 5</a:t>
                </a:r>
                <a:r>
                  <a:rPr lang="ru-RU" sz="1650" b="1" dirty="0">
                    <a:solidFill>
                      <a:srgbClr val="00B2B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1650" b="1" dirty="0">
                    <a:solidFill>
                      <a:srgbClr val="00B2B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ru-RU" sz="1650" b="1" dirty="0">
                    <a:solidFill>
                      <a:srgbClr val="00B2B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млн.</a:t>
                </a:r>
              </a:p>
              <a:p>
                <a:pPr>
                  <a:lnSpc>
                    <a:spcPct val="90000"/>
                  </a:lnSpc>
                </a:pPr>
                <a:r>
                  <a:rPr lang="ru-RU" sz="788" dirty="0">
                    <a:solidFill>
                      <a:srgbClr val="00B2B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зарегистрированных </a:t>
                </a:r>
                <a:endParaRPr lang="en-US" sz="788" dirty="0">
                  <a:solidFill>
                    <a:srgbClr val="00B2B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ru-RU" sz="788" dirty="0">
                    <a:solidFill>
                      <a:srgbClr val="00B2B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транспортных средств</a:t>
                </a:r>
              </a:p>
            </p:txBody>
          </p:sp>
          <p:pic>
            <p:nvPicPr>
              <p:cNvPr id="63" name="Рисунок 62">
                <a:extLst>
                  <a:ext uri="{FF2B5EF4-FFF2-40B4-BE49-F238E27FC236}">
                    <a16:creationId xmlns:a16="http://schemas.microsoft.com/office/drawing/2014/main" xmlns="" id="{BD3FB2E1-24AD-4442-99DF-5F5FA03F4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duotone>
                  <a:srgbClr val="27CED7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917889" y="5299268"/>
                <a:ext cx="590794" cy="590794"/>
              </a:xfrm>
              <a:prstGeom prst="rect">
                <a:avLst/>
              </a:prstGeom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3232" y="1160730"/>
            <a:ext cx="6082831" cy="449047"/>
          </a:xfrm>
        </p:spPr>
        <p:txBody>
          <a:bodyPr>
            <a:normAutofit/>
          </a:bodyPr>
          <a:lstStyle/>
          <a:p>
            <a:r>
              <a:rPr lang="ru-RU" dirty="0"/>
              <a:t>О </a:t>
            </a:r>
            <a:r>
              <a:rPr lang="ru-RU" dirty="0" smtClean="0"/>
              <a:t>компании</a:t>
            </a:r>
            <a:endParaRPr lang="ru-RU" dirty="0"/>
          </a:p>
        </p:txBody>
      </p:sp>
      <p:cxnSp>
        <p:nvCxnSpPr>
          <p:cNvPr id="800" name="Прямая соединительная линия 799">
            <a:extLst>
              <a:ext uri="{FF2B5EF4-FFF2-40B4-BE49-F238E27FC236}">
                <a16:creationId xmlns:a16="http://schemas.microsoft.com/office/drawing/2014/main" xmlns="" id="{D88A9102-CA70-42C0-91EF-D0DB6236492F}"/>
              </a:ext>
            </a:extLst>
          </p:cNvPr>
          <p:cNvCxnSpPr>
            <a:cxnSpLocks/>
          </p:cNvCxnSpPr>
          <p:nvPr/>
        </p:nvCxnSpPr>
        <p:spPr>
          <a:xfrm>
            <a:off x="5687071" y="1609777"/>
            <a:ext cx="6504929" cy="0"/>
          </a:xfrm>
          <a:prstGeom prst="line">
            <a:avLst/>
          </a:prstGeom>
          <a:ln w="19050">
            <a:solidFill>
              <a:srgbClr val="00B2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2" name="Рисунок 80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7723" y="1287300"/>
            <a:ext cx="1619070" cy="38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609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blackcub.ru/wp-content/uploads/2016/05/bc477fc8ceccf8bc89af9c22eb081a11.png"/>
          <p:cNvPicPr>
            <a:picLocks noChangeAspect="1" noChangeArrowheads="1"/>
          </p:cNvPicPr>
          <p:nvPr/>
        </p:nvPicPr>
        <p:blipFill>
          <a:blip r:embed="rId2" cstate="print">
            <a:lum bright="29000" contrast="-31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44978">
            <a:off x="1299728" y="2291340"/>
            <a:ext cx="3591669" cy="171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Сеть развернута на всей территории Российской </a:t>
            </a:r>
            <a:r>
              <a:rPr lang="ru-RU" dirty="0" smtClean="0"/>
              <a:t>Федерации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7EEB2-51B9-4004-9C9F-97BB25D4343E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1086895" y="1898751"/>
            <a:ext cx="4296192" cy="327077"/>
          </a:xfrm>
        </p:spPr>
        <p:txBody>
          <a:bodyPr/>
          <a:lstStyle/>
          <a:p>
            <a:pPr algn="ctr"/>
            <a:r>
              <a:rPr lang="ru-RU" b="0" dirty="0"/>
              <a:t>Единая распределенная инфраструктура </a:t>
            </a: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 bwMode="auto">
          <a:xfrm>
            <a:off x="2767436" y="3147678"/>
            <a:ext cx="1302519" cy="40249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15330095"/>
              </p:ext>
            </p:extLst>
          </p:nvPr>
        </p:nvGraphicFramePr>
        <p:xfrm>
          <a:off x="1124995" y="4389220"/>
          <a:ext cx="2735535" cy="1449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3900032" y="4383886"/>
            <a:ext cx="1450813" cy="1623124"/>
            <a:chOff x="7952106" y="504001"/>
            <a:chExt cx="1518773" cy="1791447"/>
          </a:xfrm>
        </p:grpSpPr>
        <p:sp>
          <p:nvSpPr>
            <p:cNvPr id="11" name="Левая фигурная скобка 10"/>
            <p:cNvSpPr/>
            <p:nvPr/>
          </p:nvSpPr>
          <p:spPr>
            <a:xfrm>
              <a:off x="7952106" y="566660"/>
              <a:ext cx="214313" cy="1728788"/>
            </a:xfrm>
            <a:prstGeom prst="leftBrace">
              <a:avLst/>
            </a:prstGeom>
            <a:noFill/>
            <a:ln w="9525" cap="flat" cmpd="sng" algn="ctr">
              <a:solidFill>
                <a:srgbClr val="26BDBE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377">
                <a:defRPr/>
              </a:pPr>
              <a:endParaRPr lang="ru-RU" sz="1000" kern="0">
                <a:solidFill>
                  <a:srgbClr val="26BDB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2" descr="Картинки по запросу полицейский иконка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0912" y="1361251"/>
              <a:ext cx="514352" cy="51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Картинки по запросу система 11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1388" y="504001"/>
              <a:ext cx="504825" cy="503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87"/>
            <p:cNvSpPr txBox="1">
              <a:spLocks noChangeArrowheads="1"/>
            </p:cNvSpPr>
            <p:nvPr/>
          </p:nvSpPr>
          <p:spPr bwMode="auto">
            <a:xfrm>
              <a:off x="8347352" y="1019973"/>
              <a:ext cx="1088472" cy="254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ru-RU" altLang="ru-RU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Система-112</a:t>
              </a:r>
            </a:p>
          </p:txBody>
        </p:sp>
        <p:sp>
          <p:nvSpPr>
            <p:cNvPr id="15" name="TextBox 86"/>
            <p:cNvSpPr txBox="1">
              <a:spLocks noChangeArrowheads="1"/>
            </p:cNvSpPr>
            <p:nvPr/>
          </p:nvSpPr>
          <p:spPr bwMode="auto">
            <a:xfrm>
              <a:off x="8166419" y="1866332"/>
              <a:ext cx="1304460" cy="407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77">
                <a:defRPr/>
              </a:pPr>
              <a:r>
                <a:rPr lang="ru-RU" altLang="ru-RU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Территориальный орган МВД России</a:t>
              </a:r>
            </a:p>
          </p:txBody>
        </p:sp>
      </p:grpSp>
      <p:sp>
        <p:nvSpPr>
          <p:cNvPr id="17" name="Текст 4"/>
          <p:cNvSpPr>
            <a:spLocks noGrp="1"/>
          </p:cNvSpPr>
          <p:nvPr>
            <p:ph type="body" sz="quarter" idx="12"/>
          </p:nvPr>
        </p:nvSpPr>
        <p:spPr>
          <a:xfrm>
            <a:off x="6285484" y="1898752"/>
            <a:ext cx="4296192" cy="327077"/>
          </a:xfrm>
        </p:spPr>
        <p:txBody>
          <a:bodyPr/>
          <a:lstStyle/>
          <a:p>
            <a:pPr algn="ctr"/>
            <a:r>
              <a:rPr lang="ru-RU" b="0" dirty="0"/>
              <a:t>Больше зона покрытия – выше надежность!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626292" y="2427306"/>
            <a:ext cx="3650580" cy="1407080"/>
          </a:xfrm>
          <a:prstGeom prst="rect">
            <a:avLst/>
          </a:prstGeom>
          <a:gradFill>
            <a:gsLst>
              <a:gs pos="0">
                <a:srgbClr val="26BDBE"/>
              </a:gs>
              <a:gs pos="100000">
                <a:srgbClr val="26BDBE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100" b="1" dirty="0">
                <a:solidFill>
                  <a:prstClr val="white"/>
                </a:solidFill>
                <a:ea typeface="+mj-ea"/>
                <a:cs typeface="Times New Roman" pitchFamily="18" charset="0"/>
              </a:rPr>
              <a:t>Радиопокрытие федеральных трасс:</a:t>
            </a:r>
            <a:endParaRPr lang="en-US" sz="1100" b="1" dirty="0">
              <a:solidFill>
                <a:prstClr val="white"/>
              </a:solidFill>
              <a:ea typeface="+mj-ea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ts val="225"/>
              </a:spcBef>
              <a:defRPr/>
            </a:pPr>
            <a:endParaRPr lang="ru-RU" sz="1050" b="1" dirty="0">
              <a:solidFill>
                <a:prstClr val="white"/>
              </a:solidFill>
              <a:ea typeface="+mj-ea"/>
              <a:cs typeface="Times New Roman" pitchFamily="18" charset="0"/>
            </a:endParaRPr>
          </a:p>
          <a:p>
            <a:pPr marL="64294" indent="-64294">
              <a:lnSpc>
                <a:spcPct val="90000"/>
              </a:lnSpc>
              <a:spcBef>
                <a:spcPts val="225"/>
              </a:spcBef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white"/>
                </a:solidFill>
                <a:ea typeface="+mj-ea"/>
                <a:cs typeface="Times New Roman" pitchFamily="18" charset="0"/>
              </a:rPr>
              <a:t> </a:t>
            </a:r>
            <a:r>
              <a:rPr lang="ru-RU" sz="1400" dirty="0">
                <a:solidFill>
                  <a:prstClr val="white"/>
                </a:solidFill>
                <a:ea typeface="+mj-ea"/>
                <a:cs typeface="Times New Roman" pitchFamily="18" charset="0"/>
              </a:rPr>
              <a:t>МТС            </a:t>
            </a:r>
          </a:p>
          <a:p>
            <a:pPr marL="64294" indent="-64294">
              <a:lnSpc>
                <a:spcPct val="90000"/>
              </a:lnSpc>
              <a:spcBef>
                <a:spcPts val="225"/>
              </a:spcBef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white"/>
                </a:solidFill>
                <a:ea typeface="+mj-ea"/>
                <a:cs typeface="Times New Roman" pitchFamily="18" charset="0"/>
              </a:rPr>
              <a:t> </a:t>
            </a:r>
            <a:r>
              <a:rPr lang="ru-RU" sz="1400" dirty="0">
                <a:solidFill>
                  <a:prstClr val="white"/>
                </a:solidFill>
                <a:ea typeface="+mj-ea"/>
                <a:cs typeface="Times New Roman" pitchFamily="18" charset="0"/>
              </a:rPr>
              <a:t>МегаФон     </a:t>
            </a:r>
          </a:p>
          <a:p>
            <a:pPr marL="64294" indent="-64294">
              <a:lnSpc>
                <a:spcPct val="90000"/>
              </a:lnSpc>
              <a:spcBef>
                <a:spcPts val="225"/>
              </a:spcBef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ru-RU" sz="1400" dirty="0">
                <a:solidFill>
                  <a:prstClr val="white"/>
                </a:solidFill>
                <a:cs typeface="Times New Roman" pitchFamily="18" charset="0"/>
              </a:rPr>
              <a:t>Билайн</a:t>
            </a:r>
          </a:p>
          <a:p>
            <a:pPr marL="64294" indent="-64294">
              <a:lnSpc>
                <a:spcPct val="90000"/>
              </a:lnSpc>
              <a:spcBef>
                <a:spcPts val="225"/>
              </a:spcBef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prstClr val="white"/>
                </a:solidFill>
                <a:cs typeface="Times New Roman" pitchFamily="18" charset="0"/>
              </a:rPr>
              <a:t> Теле2   </a:t>
            </a:r>
            <a:r>
              <a:rPr lang="ru-RU" sz="1200" dirty="0">
                <a:solidFill>
                  <a:prstClr val="white"/>
                </a:solidFill>
                <a:cs typeface="Times New Roman" pitchFamily="18" charset="0"/>
              </a:rPr>
              <a:t>    </a:t>
            </a:r>
            <a:r>
              <a:rPr lang="ru-RU" sz="800" dirty="0">
                <a:solidFill>
                  <a:prstClr val="white"/>
                </a:solidFill>
                <a:cs typeface="Times New Roman" pitchFamily="18" charset="0"/>
              </a:rPr>
              <a:t>   </a:t>
            </a:r>
            <a:endParaRPr lang="ru-RU" sz="1200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690316" y="2955719"/>
            <a:ext cx="158655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500" b="1" dirty="0">
              <a:solidFill>
                <a:prstClr val="white"/>
              </a:solidFill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1500" b="1" dirty="0">
                <a:solidFill>
                  <a:prstClr val="white"/>
                </a:solidFill>
                <a:cs typeface="Times New Roman" pitchFamily="18" charset="0"/>
              </a:rPr>
              <a:t>MVNO</a:t>
            </a:r>
            <a:endParaRPr lang="ru-RU" sz="1500" b="1" dirty="0">
              <a:solidFill>
                <a:prstClr val="white"/>
              </a:solidFill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500" b="1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1500" b="1" dirty="0">
                <a:solidFill>
                  <a:prstClr val="white"/>
                </a:solidFill>
                <a:cs typeface="Times New Roman" pitchFamily="18" charset="0"/>
              </a:rPr>
              <a:t>&gt; </a:t>
            </a:r>
            <a:r>
              <a:rPr lang="ru-RU" sz="1500" b="1" dirty="0">
                <a:solidFill>
                  <a:prstClr val="white"/>
                </a:solidFill>
                <a:cs typeface="Times New Roman" pitchFamily="18" charset="0"/>
              </a:rPr>
              <a:t>99% </a:t>
            </a:r>
          </a:p>
        </p:txBody>
      </p:sp>
      <p:sp>
        <p:nvSpPr>
          <p:cNvPr id="21" name="Стрелка вниз 20"/>
          <p:cNvSpPr/>
          <p:nvPr/>
        </p:nvSpPr>
        <p:spPr bwMode="auto">
          <a:xfrm rot="16200000">
            <a:off x="8162730" y="2932878"/>
            <a:ext cx="773339" cy="644667"/>
          </a:xfrm>
          <a:prstGeom prst="downArrow">
            <a:avLst>
              <a:gd name="adj1" fmla="val 39745"/>
              <a:gd name="adj2" fmla="val 61472"/>
            </a:avLst>
          </a:prstGeom>
          <a:gradFill>
            <a:gsLst>
              <a:gs pos="99000">
                <a:schemeClr val="bg1"/>
              </a:gs>
              <a:gs pos="10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7500" tIns="35100" rIns="67500" bIns="35100" anchor="ctr"/>
          <a:lstStyle/>
          <a:p>
            <a:pPr>
              <a:defRPr/>
            </a:pPr>
            <a:endParaRPr lang="ru-RU" sz="900" dirty="0">
              <a:solidFill>
                <a:prstClr val="white"/>
              </a:solidFill>
            </a:endParaRPr>
          </a:p>
        </p:txBody>
      </p:sp>
      <p:sp>
        <p:nvSpPr>
          <p:cNvPr id="23" name="Текст 6"/>
          <p:cNvSpPr>
            <a:spLocks noGrp="1"/>
          </p:cNvSpPr>
          <p:nvPr>
            <p:ph type="body" sz="quarter" idx="11"/>
          </p:nvPr>
        </p:nvSpPr>
        <p:spPr>
          <a:xfrm>
            <a:off x="6540567" y="4383886"/>
            <a:ext cx="6967704" cy="1898981"/>
          </a:xfrm>
        </p:spPr>
        <p:txBody>
          <a:bodyPr/>
          <a:lstStyle/>
          <a:p>
            <a:pPr marL="171450" indent="-171450" algn="l">
              <a:buClr>
                <a:srgbClr val="00B2BD"/>
              </a:buClr>
              <a:buFont typeface="Arial" panose="020B0604020202020204" pitchFamily="34" charset="0"/>
              <a:buChar char="•"/>
            </a:pPr>
            <a:r>
              <a:rPr lang="ru-RU" sz="1100" dirty="0" err="1"/>
              <a:t>Full</a:t>
            </a:r>
            <a:r>
              <a:rPr lang="ru-RU" sz="1100" dirty="0"/>
              <a:t> MVNO (виртуальный оператор сотовой связи)       </a:t>
            </a:r>
          </a:p>
          <a:p>
            <a:pPr marL="171450" indent="-171450" algn="l">
              <a:buClr>
                <a:srgbClr val="00B2BD"/>
              </a:buClr>
              <a:buFont typeface="Arial" panose="020B0604020202020204" pitchFamily="34" charset="0"/>
              <a:buChar char="•"/>
            </a:pPr>
            <a:r>
              <a:rPr lang="ru-RU" sz="1100" dirty="0"/>
              <a:t>Сопряжение с Системой-112 и системами </a:t>
            </a:r>
            <a:r>
              <a:rPr lang="ru-RU" sz="1100" dirty="0" smtClean="0"/>
              <a:t>экстренных 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ru-RU" sz="1100" dirty="0" smtClean="0"/>
              <a:t>оперативных </a:t>
            </a:r>
            <a:r>
              <a:rPr lang="ru-RU" sz="1100" dirty="0"/>
              <a:t>служб Российской Федерации</a:t>
            </a:r>
          </a:p>
          <a:p>
            <a:pPr marL="171450" indent="-171450" algn="l">
              <a:buClr>
                <a:srgbClr val="00B2BD"/>
              </a:buClr>
              <a:buFont typeface="Arial" panose="020B0604020202020204" pitchFamily="34" charset="0"/>
              <a:buChar char="•"/>
            </a:pPr>
            <a:r>
              <a:rPr lang="ru-RU" sz="1100" dirty="0"/>
              <a:t>Сопряжение с государственной системой СМЭВ </a:t>
            </a:r>
          </a:p>
          <a:p>
            <a:pPr marL="171450" indent="-171450" algn="l">
              <a:buClr>
                <a:srgbClr val="00B2BD"/>
              </a:buClr>
              <a:buFont typeface="Arial" panose="020B0604020202020204" pitchFamily="34" charset="0"/>
              <a:buChar char="•"/>
            </a:pPr>
            <a:r>
              <a:rPr lang="ru-RU" sz="1100" dirty="0"/>
              <a:t>Резервирование элементов</a:t>
            </a:r>
          </a:p>
          <a:p>
            <a:pPr marL="171450" indent="-171450" algn="l">
              <a:buClr>
                <a:srgbClr val="00B2BD"/>
              </a:buClr>
              <a:buFont typeface="Arial" panose="020B0604020202020204" pitchFamily="34" charset="0"/>
              <a:buChar char="•"/>
            </a:pPr>
            <a:r>
              <a:rPr lang="ru-RU" sz="1100" dirty="0"/>
              <a:t>Система повышения точности и надежности навигации</a:t>
            </a:r>
          </a:p>
          <a:p>
            <a:pPr marL="171450" indent="-171450" algn="l">
              <a:buClr>
                <a:srgbClr val="00B2BD"/>
              </a:buClr>
              <a:buFont typeface="Arial" panose="020B0604020202020204" pitchFamily="34" charset="0"/>
              <a:buChar char="•"/>
            </a:pPr>
            <a:endParaRPr lang="ru-RU" sz="1100" dirty="0"/>
          </a:p>
        </p:txBody>
      </p:sp>
      <p:sp>
        <p:nvSpPr>
          <p:cNvPr id="24" name="Текст 4"/>
          <p:cNvSpPr txBox="1">
            <a:spLocks/>
          </p:cNvSpPr>
          <p:nvPr/>
        </p:nvSpPr>
        <p:spPr>
          <a:xfrm>
            <a:off x="6209284" y="3999275"/>
            <a:ext cx="4296192" cy="3270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just" defTabSz="914377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rgbClr val="00B2B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0" dirty="0"/>
              <a:t>Технические решения по инфраструктуре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793089" y="1084931"/>
            <a:ext cx="8605822" cy="6303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00B2BD"/>
                </a:solidFill>
                <a:latin typeface="Segoe UI" panose="020B0702040204020203" pitchFamily="34" charset="0"/>
                <a:ea typeface="+mj-ea"/>
                <a:cs typeface="Segoe UI" panose="020B0702040204020203" pitchFamily="34" charset="0"/>
              </a:defRPr>
            </a:lvl1pPr>
          </a:lstStyle>
          <a:p>
            <a:pPr algn="ctr"/>
            <a:r>
              <a:rPr lang="ru-RU" sz="1400" dirty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ГАИС «ЭРА-ГЛОНАСС» – государственная </a:t>
            </a:r>
            <a:r>
              <a:rPr lang="ru-RU" sz="1400" dirty="0" smtClean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сертифицированная</a:t>
            </a:r>
            <a:r>
              <a:rPr lang="en-US" sz="1400" dirty="0" smtClean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доверенная </a:t>
            </a:r>
            <a:r>
              <a:rPr lang="en-US" sz="1400" dirty="0" smtClean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для </a:t>
            </a:r>
            <a:r>
              <a:rPr lang="ru-RU" sz="1400" dirty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органов государственной власти </a:t>
            </a:r>
          </a:p>
          <a:p>
            <a:pPr algn="ctr"/>
            <a:endParaRPr lang="ru-RU" sz="1400" dirty="0">
              <a:solidFill>
                <a:srgbClr val="5162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57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6023461" y="1488935"/>
            <a:ext cx="5733522" cy="45110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Промышленный озонатор для пассажирского транспорта </a:t>
            </a:r>
            <a:r>
              <a:rPr lang="ru-RU" sz="1600" dirty="0" smtClean="0"/>
              <a:t>(возможности и рекомендации )</a:t>
            </a: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7EEB2-51B9-4004-9C9F-97BB25D4343E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1186871" y="1804302"/>
            <a:ext cx="5323388" cy="963149"/>
          </a:xfrm>
        </p:spPr>
        <p:txBody>
          <a:bodyPr/>
          <a:lstStyle/>
          <a:p>
            <a:r>
              <a:rPr lang="ru-RU" sz="1100" dirty="0"/>
              <a:t>Наилучшая зона обслуживания на территории РФ </a:t>
            </a:r>
            <a:br>
              <a:rPr lang="ru-RU" sz="1100" dirty="0"/>
            </a:br>
            <a:r>
              <a:rPr lang="ru-RU" sz="1100" dirty="0"/>
              <a:t>на </a:t>
            </a:r>
            <a:r>
              <a:rPr lang="ru-RU" sz="1100" dirty="0" err="1"/>
              <a:t>радиопокрытии</a:t>
            </a:r>
            <a:r>
              <a:rPr lang="ru-RU" sz="1100" dirty="0"/>
              <a:t> МТС, Мегафон, Билайн, Теле2</a:t>
            </a:r>
          </a:p>
          <a:p>
            <a:r>
              <a:rPr lang="ru-RU" sz="1100" dirty="0"/>
              <a:t>Сертифицированное приложение SIM-карты</a:t>
            </a:r>
            <a:br>
              <a:rPr lang="ru-RU" sz="1100" dirty="0"/>
            </a:br>
            <a:r>
              <a:rPr lang="ru-RU" sz="1100" dirty="0"/>
              <a:t>- аутентификация, защита передаваемой информации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1186869" y="1411879"/>
            <a:ext cx="5323390" cy="313932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Собственная сеть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связи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Full-MVNO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/>
          </p:nvPr>
        </p:nvSpPr>
        <p:spPr>
          <a:xfrm>
            <a:off x="6510261" y="2310168"/>
            <a:ext cx="5323388" cy="2991588"/>
          </a:xfrm>
        </p:spPr>
        <p:txBody>
          <a:bodyPr/>
          <a:lstStyle/>
          <a:p>
            <a:r>
              <a:rPr lang="ru-RU" sz="1100" dirty="0"/>
              <a:t>Инфраструктура полностью охватывает территорию РФ</a:t>
            </a:r>
          </a:p>
          <a:p>
            <a:r>
              <a:rPr lang="ru-RU" sz="1100" dirty="0"/>
              <a:t>Размещение аппаратно-программных средств и хранение информационного ресурса реализовано на территории РФ</a:t>
            </a:r>
          </a:p>
          <a:p>
            <a:r>
              <a:rPr lang="ru-RU" sz="1100" dirty="0"/>
              <a:t>Резервирование оборудования и каналов передачи данных</a:t>
            </a:r>
          </a:p>
          <a:p>
            <a:r>
              <a:rPr lang="ru-RU" sz="1100" dirty="0"/>
              <a:t>Реализованы требования ФСТЭК России по защите информации, содержащейся в государственных информационных системах</a:t>
            </a:r>
          </a:p>
          <a:p>
            <a:r>
              <a:rPr lang="ru-RU" sz="1100" dirty="0"/>
              <a:t>Защита от угроз доступности сетевых ресурсов (</a:t>
            </a:r>
            <a:r>
              <a:rPr lang="ru-RU" sz="1100" dirty="0" err="1"/>
              <a:t>DDoS</a:t>
            </a:r>
            <a:r>
              <a:rPr lang="ru-RU" sz="1100" dirty="0"/>
              <a:t>) </a:t>
            </a:r>
            <a:br>
              <a:rPr lang="ru-RU" sz="1100" dirty="0"/>
            </a:br>
            <a:r>
              <a:rPr lang="ru-RU" sz="1100" dirty="0"/>
              <a:t>и угроз несанкционированного доступа (вторжения)</a:t>
            </a:r>
          </a:p>
          <a:p>
            <a:r>
              <a:rPr lang="ru-RU" sz="1100" dirty="0"/>
              <a:t>Юридическая значимость и </a:t>
            </a:r>
            <a:r>
              <a:rPr lang="ru-RU" sz="1100" dirty="0" err="1"/>
              <a:t>некорректируемость</a:t>
            </a:r>
            <a:r>
              <a:rPr lang="ru-RU" sz="1100" dirty="0"/>
              <a:t> принимаемой и передаваемой информации</a:t>
            </a:r>
          </a:p>
          <a:p>
            <a:r>
              <a:rPr lang="ru-RU" sz="1100" dirty="0"/>
              <a:t>Информационное взаимодействие СМЭВ с информационными 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системами </a:t>
            </a:r>
            <a:r>
              <a:rPr lang="ru-RU" sz="1100" dirty="0"/>
              <a:t>Минобороны России, </a:t>
            </a:r>
            <a:r>
              <a:rPr lang="ru-RU" sz="1100" dirty="0" smtClean="0"/>
              <a:t>МВД </a:t>
            </a:r>
            <a:r>
              <a:rPr lang="ru-RU" sz="1100" dirty="0"/>
              <a:t>России, ФТС России</a:t>
            </a:r>
          </a:p>
        </p:txBody>
      </p:sp>
      <p:sp>
        <p:nvSpPr>
          <p:cNvPr id="17" name="Текст 5"/>
          <p:cNvSpPr txBox="1">
            <a:spLocks/>
          </p:cNvSpPr>
          <p:nvPr/>
        </p:nvSpPr>
        <p:spPr>
          <a:xfrm>
            <a:off x="6510259" y="1824227"/>
            <a:ext cx="5323390" cy="3508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just" defTabSz="914377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rgbClr val="00B2B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Уникальная ГАИС «ЭРА-ГЛОНАСС»</a:t>
            </a:r>
          </a:p>
        </p:txBody>
      </p:sp>
      <p:sp>
        <p:nvSpPr>
          <p:cNvPr id="19" name="Текст 4"/>
          <p:cNvSpPr txBox="1">
            <a:spLocks/>
          </p:cNvSpPr>
          <p:nvPr/>
        </p:nvSpPr>
        <p:spPr>
          <a:xfrm>
            <a:off x="1186871" y="3495537"/>
            <a:ext cx="5323388" cy="76001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171446" indent="-171446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B2BD"/>
              </a:buClr>
              <a:buSzPct val="120000"/>
              <a:buFont typeface="Arial" panose="020B0604020202020204" pitchFamily="34" charset="0"/>
              <a:buChar char="•"/>
              <a:defRPr sz="1000" kern="1200">
                <a:solidFill>
                  <a:srgbClr val="51626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Контроль: состояния груза, температурного режима, </a:t>
            </a:r>
            <a:br>
              <a:rPr lang="ru-RU" sz="1100" dirty="0"/>
            </a:br>
            <a:r>
              <a:rPr lang="ru-RU" sz="1100" dirty="0"/>
              <a:t>графика движения, маршрутной сети,</a:t>
            </a:r>
          </a:p>
          <a:p>
            <a:r>
              <a:rPr lang="ru-RU" sz="1100" dirty="0"/>
              <a:t>Диспетчеризация транспорта</a:t>
            </a:r>
          </a:p>
        </p:txBody>
      </p:sp>
      <p:sp>
        <p:nvSpPr>
          <p:cNvPr id="20" name="Текст 5"/>
          <p:cNvSpPr txBox="1">
            <a:spLocks/>
          </p:cNvSpPr>
          <p:nvPr/>
        </p:nvSpPr>
        <p:spPr>
          <a:xfrm>
            <a:off x="1186869" y="3103114"/>
            <a:ext cx="5323390" cy="2936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just" defTabSz="914377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rgbClr val="00B2B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Автоматизированная Система Мониторинга (АСМ) </a:t>
            </a:r>
          </a:p>
        </p:txBody>
      </p:sp>
      <p:sp>
        <p:nvSpPr>
          <p:cNvPr id="21" name="Текст 4"/>
          <p:cNvSpPr txBox="1">
            <a:spLocks/>
          </p:cNvSpPr>
          <p:nvPr/>
        </p:nvSpPr>
        <p:spPr>
          <a:xfrm>
            <a:off x="1186871" y="4987585"/>
            <a:ext cx="5323388" cy="96314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171446" indent="-171446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B2BD"/>
              </a:buClr>
              <a:buSzPct val="120000"/>
              <a:buFont typeface="Arial" panose="020B0604020202020204" pitchFamily="34" charset="0"/>
              <a:buChar char="•"/>
              <a:defRPr sz="1000" kern="1200">
                <a:solidFill>
                  <a:srgbClr val="51626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Круглосуточная высоконадежная работа </a:t>
            </a:r>
            <a:br>
              <a:rPr lang="ru-RU" sz="1100" dirty="0"/>
            </a:br>
            <a:r>
              <a:rPr lang="ru-RU" sz="1100" dirty="0"/>
              <a:t>ГАИС «ЭРА-ГЛОНАСС» на всей территории РФ</a:t>
            </a:r>
          </a:p>
          <a:p>
            <a:r>
              <a:rPr lang="ru-RU" sz="1100" dirty="0"/>
              <a:t>Взаимодействие со службами экстренного реагирования,</a:t>
            </a:r>
            <a:br>
              <a:rPr lang="ru-RU" sz="1100" dirty="0"/>
            </a:br>
            <a:r>
              <a:rPr lang="ru-RU" sz="1100" dirty="0"/>
              <a:t>с системой «112»</a:t>
            </a:r>
          </a:p>
        </p:txBody>
      </p:sp>
      <p:sp>
        <p:nvSpPr>
          <p:cNvPr id="22" name="Текст 5"/>
          <p:cNvSpPr txBox="1">
            <a:spLocks/>
          </p:cNvSpPr>
          <p:nvPr/>
        </p:nvSpPr>
        <p:spPr>
          <a:xfrm>
            <a:off x="1186869" y="4595162"/>
            <a:ext cx="5323390" cy="2936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just" defTabSz="914377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rgbClr val="00B2B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Контакт-центр</a:t>
            </a:r>
          </a:p>
        </p:txBody>
      </p:sp>
    </p:spTree>
    <p:extLst>
      <p:ext uri="{BB962C8B-B14F-4D97-AF65-F5344CB8AC3E}">
        <p14:creationId xmlns:p14="http://schemas.microsoft.com/office/powerpoint/2010/main" xmlns="" val="153474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ГАИС «ЭРА-ГЛОНАСС» поддержана мировым автопромом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7EEB2-51B9-4004-9C9F-97BB25D4343E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4924" y="4485075"/>
            <a:ext cx="11407853" cy="1084109"/>
          </a:xfrm>
          <a:prstGeom prst="roundRect">
            <a:avLst>
              <a:gd name="adj" fmla="val 7400"/>
            </a:avLst>
          </a:prstGeom>
          <a:solidFill>
            <a:schemeClr val="bg1">
              <a:alpha val="76000"/>
            </a:schemeClr>
          </a:solidFill>
          <a:ln w="31750">
            <a:noFill/>
          </a:ln>
          <a:effectLst/>
        </p:spPr>
        <p:txBody>
          <a:bodyPr lIns="48000" rIns="48000" anchor="ctr"/>
          <a:lstStyle>
            <a:lvl1pPr lvl="0" rtl="0">
              <a:defRPr/>
            </a:lvl1pPr>
          </a:lstStyle>
          <a:p>
            <a:pPr marL="90488" lvl="1" indent="-11113" algn="ctr" defTabSz="1219170">
              <a:spcAft>
                <a:spcPts val="933"/>
              </a:spcAft>
              <a:buSzPct val="120000"/>
              <a:defRPr/>
            </a:pPr>
            <a:r>
              <a:rPr lang="ru-RU" sz="1600" dirty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Оснащено оборудованием и аккредитовано: </a:t>
            </a:r>
          </a:p>
          <a:p>
            <a:pPr marL="90488" lvl="2" indent="-11113" algn="ctr">
              <a:spcAft>
                <a:spcPts val="933"/>
              </a:spcAft>
              <a:buClr>
                <a:srgbClr val="00B2BD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sz="1467" b="1" dirty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органов по сертификации</a:t>
            </a:r>
          </a:p>
          <a:p>
            <a:pPr marL="90488" lvl="2" indent="-11113" algn="ctr">
              <a:spcAft>
                <a:spcPts val="933"/>
              </a:spcAft>
              <a:buClr>
                <a:srgbClr val="00B2BD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sz="1467" b="1" dirty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испытательных центра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440758" y="890647"/>
            <a:ext cx="11407853" cy="1821844"/>
            <a:chOff x="192574" y="653388"/>
            <a:chExt cx="8555890" cy="1366383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92574" y="653388"/>
              <a:ext cx="8555890" cy="1366383"/>
            </a:xfrm>
            <a:prstGeom prst="roundRect">
              <a:avLst>
                <a:gd name="adj" fmla="val 7400"/>
              </a:avLst>
            </a:prstGeom>
            <a:solidFill>
              <a:schemeClr val="bg1">
                <a:alpha val="76000"/>
              </a:schemeClr>
            </a:solidFill>
            <a:ln w="31750">
              <a:noFill/>
            </a:ln>
            <a:effectLst/>
          </p:spPr>
          <p:txBody>
            <a:bodyPr lIns="48000" rIns="48000" anchor="ctr"/>
            <a:lstStyle>
              <a:lvl1pPr lvl="0" rtl="0">
                <a:defRPr/>
              </a:lvl1pPr>
            </a:lstStyle>
            <a:p>
              <a:pPr marL="118530">
                <a:lnSpc>
                  <a:spcPct val="150000"/>
                </a:lnSpc>
                <a:defRPr/>
              </a:pPr>
              <a:r>
                <a:rPr lang="ru-RU" sz="1400" b="1" dirty="0">
                  <a:solidFill>
                    <a:srgbClr val="5162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Более </a:t>
              </a:r>
              <a:r>
                <a:rPr lang="en-US" sz="1400" b="1" dirty="0">
                  <a:solidFill>
                    <a:srgbClr val="5162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190</a:t>
              </a:r>
              <a:r>
                <a:rPr lang="ru-RU" sz="1400" b="1" dirty="0">
                  <a:solidFill>
                    <a:srgbClr val="5162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автопроизводителей</a:t>
              </a:r>
              <a:r>
                <a:rPr lang="en-US" sz="1400" b="1" dirty="0">
                  <a:solidFill>
                    <a:srgbClr val="5162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solidFill>
                    <a:srgbClr val="5162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</a:t>
              </a:r>
              <a:r>
                <a:rPr lang="ru-RU" sz="1400" b="1" dirty="0" err="1">
                  <a:solidFill>
                    <a:srgbClr val="5162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доработчиков</a:t>
              </a:r>
              <a:r>
                <a:rPr lang="ru-RU" sz="1400" b="1" dirty="0">
                  <a:solidFill>
                    <a:srgbClr val="5162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ТС</a:t>
              </a:r>
              <a:endParaRPr lang="en-US" sz="1400" b="1" dirty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8530">
                <a:lnSpc>
                  <a:spcPct val="150000"/>
                </a:lnSpc>
                <a:defRPr/>
              </a:pPr>
              <a:r>
                <a:rPr lang="ru-RU" sz="1100" dirty="0">
                  <a:solidFill>
                    <a:srgbClr val="5162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ведут оснащение автомобилей устройствами «ЭРА-ГЛОНАСС»</a:t>
              </a:r>
            </a:p>
            <a:p>
              <a:pPr lvl="0">
                <a:defRPr/>
              </a:pPr>
              <a:endParaRPr lang="en-US" sz="1600" b="1" dirty="0">
                <a:solidFill>
                  <a:srgbClr val="535B7C"/>
                </a:solidFill>
                <a:latin typeface="Segoe UI" panose="020B0702040204020203" pitchFamily="34" charset="0"/>
                <a:cs typeface="Segoe UI" panose="020B0702040204020203" pitchFamily="34" charset="0"/>
              </a:endParaRPr>
            </a:p>
            <a:p>
              <a:pPr lvl="0">
                <a:defRPr/>
              </a:pPr>
              <a:endParaRPr lang="en-US" sz="1600" b="1" dirty="0">
                <a:solidFill>
                  <a:srgbClr val="535B7C"/>
                </a:solidFill>
                <a:latin typeface="Segoe UI" panose="020B0702040204020203" pitchFamily="34" charset="0"/>
                <a:cs typeface="Segoe UI" panose="020B0702040204020203" pitchFamily="34" charset="0"/>
              </a:endParaRPr>
            </a:p>
            <a:p>
              <a:pPr lvl="0">
                <a:defRPr/>
              </a:pPr>
              <a:endParaRPr lang="en-US" sz="1600" b="1" dirty="0">
                <a:solidFill>
                  <a:srgbClr val="535B7C"/>
                </a:solidFill>
                <a:latin typeface="Segoe UI" panose="020B0702040204020203" pitchFamily="34" charset="0"/>
                <a:cs typeface="Segoe UI" panose="020B0702040204020203" pitchFamily="34" charset="0"/>
              </a:endParaRPr>
            </a:p>
            <a:p>
              <a:pPr lvl="0">
                <a:defRPr/>
              </a:pPr>
              <a:endParaRPr lang="ru-RU" sz="1600" b="1" dirty="0">
                <a:solidFill>
                  <a:srgbClr val="535B7C"/>
                </a:solidFill>
                <a:latin typeface="Segoe UI" panose="020B0702040204020203" pitchFamily="34" charset="0"/>
                <a:cs typeface="Segoe UI" panose="020B0702040204020203" pitchFamily="34" charset="0"/>
              </a:endParaRPr>
            </a:p>
          </p:txBody>
        </p:sp>
        <p:pic>
          <p:nvPicPr>
            <p:cNvPr id="9" name="Рисунок 8"/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116795" y="1377981"/>
              <a:ext cx="624876" cy="4235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/>
            <p:cNvPicPr/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708036" y="1385748"/>
              <a:ext cx="730259" cy="415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4"/>
            <a:srcRect l="14001" t="9819" r="13223" b="14845"/>
            <a:stretch>
              <a:fillRect/>
            </a:stretch>
          </p:blipFill>
          <p:spPr>
            <a:xfrm>
              <a:off x="6288101" y="1394651"/>
              <a:ext cx="700333" cy="406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253829" y="1387355"/>
              <a:ext cx="543152" cy="4142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6347719" y="896899"/>
              <a:ext cx="501165" cy="38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5566656" y="1198515"/>
              <a:ext cx="593084" cy="603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Рисунок 14"/>
            <p:cNvPicPr/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7116795" y="903526"/>
              <a:ext cx="500763" cy="3818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Рисунок 15"/>
            <p:cNvPicPr/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378212" y="1339808"/>
              <a:ext cx="437645" cy="4617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Рисунок 16"/>
            <p:cNvPicPr/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2925342" y="1337447"/>
              <a:ext cx="471598" cy="4641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Рисунок 17"/>
            <p:cNvPicPr/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7870037" y="1326904"/>
              <a:ext cx="665097" cy="4746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Рисунок 18"/>
            <p:cNvPicPr/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4065223" y="1278469"/>
              <a:ext cx="514452" cy="5230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Рисунок 19"/>
            <p:cNvPicPr/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3525301" y="1278469"/>
              <a:ext cx="411561" cy="5230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Рисунок 20"/>
            <p:cNvPicPr/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7876396" y="949907"/>
              <a:ext cx="652378" cy="2645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Рисунок 21"/>
            <p:cNvPicPr/>
            <p:nvPr/>
          </p:nvPicPr>
          <p:blipFill>
            <a:blip r:embed="rId15"/>
            <a:srcRect/>
            <a:stretch>
              <a:fillRect/>
            </a:stretch>
          </p:blipFill>
          <p:spPr>
            <a:xfrm>
              <a:off x="1551623" y="1363949"/>
              <a:ext cx="573845" cy="4376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Рисунок 22"/>
            <p:cNvPicPr/>
            <p:nvPr/>
          </p:nvPicPr>
          <p:blipFill>
            <a:blip r:embed="rId16"/>
            <a:srcRect/>
            <a:stretch>
              <a:fillRect/>
            </a:stretch>
          </p:blipFill>
          <p:spPr>
            <a:xfrm>
              <a:off x="944218" y="1325323"/>
              <a:ext cx="479044" cy="47624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" name="Группа 23"/>
          <p:cNvGrpSpPr/>
          <p:nvPr/>
        </p:nvGrpSpPr>
        <p:grpSpPr>
          <a:xfrm>
            <a:off x="440758" y="2708275"/>
            <a:ext cx="11407853" cy="1474751"/>
            <a:chOff x="192574" y="1909513"/>
            <a:chExt cx="8555890" cy="1188105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192574" y="1909513"/>
              <a:ext cx="8555890" cy="1188105"/>
            </a:xfrm>
            <a:prstGeom prst="roundRect">
              <a:avLst>
                <a:gd name="adj" fmla="val 7400"/>
              </a:avLst>
            </a:prstGeom>
            <a:solidFill>
              <a:schemeClr val="bg1">
                <a:alpha val="76000"/>
              </a:schemeClr>
            </a:solidFill>
            <a:ln w="31750">
              <a:noFill/>
            </a:ln>
            <a:effectLst/>
          </p:spPr>
          <p:txBody>
            <a:bodyPr lIns="48000" rIns="48000" anchor="ctr"/>
            <a:lstStyle>
              <a:lvl1pPr lvl="0" rtl="0">
                <a:defRPr/>
              </a:lvl1pPr>
            </a:lstStyle>
            <a:p>
              <a:pPr marL="118530" lvl="1">
                <a:spcAft>
                  <a:spcPts val="933"/>
                </a:spcAft>
                <a:buSzPct val="120000"/>
                <a:defRPr/>
              </a:pPr>
              <a:r>
                <a:rPr lang="ru-RU" sz="1400" b="1" dirty="0">
                  <a:solidFill>
                    <a:srgbClr val="5162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Более </a:t>
              </a:r>
              <a:r>
                <a:rPr lang="en-US" sz="1400" b="1" dirty="0">
                  <a:solidFill>
                    <a:srgbClr val="5162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r>
                <a:rPr lang="ru-RU" sz="1400" b="1" dirty="0">
                  <a:solidFill>
                    <a:srgbClr val="5162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производителей </a:t>
              </a:r>
              <a:r>
                <a:rPr lang="ru-RU" sz="1100" dirty="0">
                  <a:solidFill>
                    <a:srgbClr val="5162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производят устройства «ЭРА-ГЛОНАСС»</a:t>
              </a:r>
              <a:endParaRPr lang="ru-RU" sz="1100" b="1" dirty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8530" lvl="1" defTabSz="1219170">
                <a:spcAft>
                  <a:spcPts val="933"/>
                </a:spcAft>
                <a:buSzPct val="120000"/>
                <a:defRPr/>
              </a:pPr>
              <a:endParaRPr lang="en-US" sz="1867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  <a:p>
              <a:pPr marL="118530" lvl="1" defTabSz="1219170">
                <a:spcAft>
                  <a:spcPts val="933"/>
                </a:spcAft>
                <a:buSzPct val="120000"/>
                <a:defRPr/>
              </a:pPr>
              <a:endParaRPr lang="en-US" sz="1867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26" name="Рисунок 25"/>
            <p:cNvPicPr/>
            <p:nvPr/>
          </p:nvPicPr>
          <p:blipFill>
            <a:blip r:embed="rId17"/>
            <a:srcRect/>
            <a:stretch>
              <a:fillRect/>
            </a:stretch>
          </p:blipFill>
          <p:spPr>
            <a:xfrm>
              <a:off x="3636986" y="2427734"/>
              <a:ext cx="1068252" cy="516561"/>
            </a:xfrm>
            <a:prstGeom prst="rect">
              <a:avLst/>
            </a:prstGeom>
            <a:solidFill>
              <a:schemeClr val="bg1">
                <a:lumMod val="95000"/>
                <a:alpha val="76000"/>
              </a:schemeClr>
            </a:solidFill>
            <a:ln>
              <a:noFill/>
            </a:ln>
            <a:effectLst/>
          </p:spPr>
        </p:pic>
        <p:pic>
          <p:nvPicPr>
            <p:cNvPr id="27" name="Рисунок 26"/>
            <p:cNvPicPr/>
            <p:nvPr/>
          </p:nvPicPr>
          <p:blipFill>
            <a:blip r:embed="rId18"/>
            <a:srcRect/>
            <a:stretch>
              <a:fillRect/>
            </a:stretch>
          </p:blipFill>
          <p:spPr>
            <a:xfrm>
              <a:off x="1059470" y="2521145"/>
              <a:ext cx="803855" cy="375950"/>
            </a:xfrm>
            <a:prstGeom prst="rect">
              <a:avLst/>
            </a:prstGeom>
            <a:solidFill>
              <a:schemeClr val="bg1">
                <a:lumMod val="95000"/>
                <a:alpha val="76000"/>
              </a:schemeClr>
            </a:solidFill>
            <a:ln>
              <a:noFill/>
            </a:ln>
            <a:effectLst/>
          </p:spPr>
        </p:pic>
        <p:pic>
          <p:nvPicPr>
            <p:cNvPr id="28" name="Рисунок 27"/>
            <p:cNvPicPr/>
            <p:nvPr/>
          </p:nvPicPr>
          <p:blipFill>
            <a:blip r:embed="rId19"/>
            <a:srcRect/>
            <a:stretch>
              <a:fillRect/>
            </a:stretch>
          </p:blipFill>
          <p:spPr>
            <a:xfrm>
              <a:off x="5643132" y="2517837"/>
              <a:ext cx="931322" cy="344504"/>
            </a:xfrm>
            <a:prstGeom prst="rect">
              <a:avLst/>
            </a:prstGeom>
            <a:solidFill>
              <a:schemeClr val="bg1">
                <a:lumMod val="95000"/>
                <a:alpha val="76000"/>
              </a:schemeClr>
            </a:solidFill>
            <a:ln>
              <a:noFill/>
            </a:ln>
            <a:effectLst/>
          </p:spPr>
        </p:pic>
        <p:pic>
          <p:nvPicPr>
            <p:cNvPr id="29" name="Рисунок 28"/>
            <p:cNvPicPr/>
            <p:nvPr/>
          </p:nvPicPr>
          <p:blipFill>
            <a:blip r:embed="rId20"/>
            <a:srcRect/>
            <a:stretch>
              <a:fillRect/>
            </a:stretch>
          </p:blipFill>
          <p:spPr>
            <a:xfrm>
              <a:off x="2944484" y="2427773"/>
              <a:ext cx="543152" cy="469322"/>
            </a:xfrm>
            <a:prstGeom prst="rect">
              <a:avLst/>
            </a:prstGeom>
            <a:solidFill>
              <a:schemeClr val="bg1">
                <a:lumMod val="95000"/>
                <a:alpha val="76000"/>
              </a:schemeClr>
            </a:solidFill>
            <a:ln>
              <a:noFill/>
            </a:ln>
            <a:effectLst/>
          </p:spPr>
        </p:pic>
        <p:pic>
          <p:nvPicPr>
            <p:cNvPr id="30" name="Рисунок 29"/>
            <p:cNvPicPr/>
            <p:nvPr/>
          </p:nvPicPr>
          <p:blipFill>
            <a:blip r:embed="rId21"/>
            <a:srcRect/>
            <a:stretch>
              <a:fillRect/>
            </a:stretch>
          </p:blipFill>
          <p:spPr>
            <a:xfrm>
              <a:off x="4854588" y="2517837"/>
              <a:ext cx="639194" cy="379258"/>
            </a:xfrm>
            <a:prstGeom prst="rect">
              <a:avLst/>
            </a:prstGeom>
            <a:solidFill>
              <a:schemeClr val="bg1">
                <a:lumMod val="95000"/>
                <a:alpha val="76000"/>
              </a:schemeClr>
            </a:solidFill>
            <a:ln>
              <a:noFill/>
            </a:ln>
            <a:effectLst/>
          </p:spPr>
        </p:pic>
        <p:pic>
          <p:nvPicPr>
            <p:cNvPr id="31" name="Рисунок 30"/>
            <p:cNvPicPr/>
            <p:nvPr/>
          </p:nvPicPr>
          <p:blipFill>
            <a:blip r:embed="rId22"/>
            <a:srcRect/>
            <a:stretch>
              <a:fillRect/>
            </a:stretch>
          </p:blipFill>
          <p:spPr>
            <a:xfrm>
              <a:off x="410932" y="2427734"/>
              <a:ext cx="482588" cy="541180"/>
            </a:xfrm>
            <a:prstGeom prst="rect">
              <a:avLst/>
            </a:prstGeom>
            <a:solidFill>
              <a:schemeClr val="bg1">
                <a:lumMod val="95000"/>
                <a:alpha val="76000"/>
              </a:schemeClr>
            </a:solidFill>
            <a:ln>
              <a:noFill/>
            </a:ln>
            <a:effectLst/>
          </p:spPr>
        </p:pic>
        <p:pic>
          <p:nvPicPr>
            <p:cNvPr id="32" name="Рисунок 31"/>
            <p:cNvPicPr/>
            <p:nvPr/>
          </p:nvPicPr>
          <p:blipFill>
            <a:blip r:embed="rId23"/>
            <a:srcRect/>
            <a:stretch>
              <a:fillRect/>
            </a:stretch>
          </p:blipFill>
          <p:spPr>
            <a:xfrm>
              <a:off x="1996075" y="2543216"/>
              <a:ext cx="799059" cy="340235"/>
            </a:xfrm>
            <a:prstGeom prst="rect">
              <a:avLst/>
            </a:prstGeom>
            <a:solidFill>
              <a:schemeClr val="bg1">
                <a:lumMod val="95000"/>
                <a:alpha val="76000"/>
              </a:schemeClr>
            </a:solidFill>
            <a:ln>
              <a:noFill/>
            </a:ln>
            <a:effectLst/>
          </p:spPr>
        </p:pic>
        <p:pic>
          <p:nvPicPr>
            <p:cNvPr id="33" name="Рисунок 32"/>
            <p:cNvPicPr/>
            <p:nvPr/>
          </p:nvPicPr>
          <p:blipFill>
            <a:blip r:embed="rId24"/>
            <a:srcRect/>
            <a:stretch>
              <a:fillRect/>
            </a:stretch>
          </p:blipFill>
          <p:spPr>
            <a:xfrm>
              <a:off x="6723804" y="2479520"/>
              <a:ext cx="681757" cy="437607"/>
            </a:xfrm>
            <a:prstGeom prst="rect">
              <a:avLst/>
            </a:prstGeom>
            <a:solidFill>
              <a:schemeClr val="bg1">
                <a:lumMod val="95000"/>
                <a:alpha val="76000"/>
              </a:schemeClr>
            </a:solidFill>
            <a:ln>
              <a:noFill/>
            </a:ln>
            <a:effectLst/>
          </p:spPr>
        </p:pic>
        <p:pic>
          <p:nvPicPr>
            <p:cNvPr id="34" name="Picture 9" descr="C:\Users\a_popov\Desktop\Без названия.pn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4908" y="2577429"/>
              <a:ext cx="1049540" cy="284910"/>
            </a:xfrm>
            <a:prstGeom prst="rect">
              <a:avLst/>
            </a:prstGeom>
            <a:solidFill>
              <a:schemeClr val="bg1">
                <a:lumMod val="95000"/>
                <a:alpha val="76000"/>
              </a:schemeClr>
            </a:solidFill>
            <a:ln>
              <a:noFill/>
            </a:ln>
            <a:effectLst/>
            <a:extLst/>
          </p:spPr>
        </p:pic>
      </p:grpSp>
      <p:sp>
        <p:nvSpPr>
          <p:cNvPr id="35" name="TextBox 34"/>
          <p:cNvSpPr txBox="1"/>
          <p:nvPr/>
        </p:nvSpPr>
        <p:spPr>
          <a:xfrm>
            <a:off x="784105" y="5893587"/>
            <a:ext cx="10623791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ru-RU" sz="1600" b="1" dirty="0">
                <a:solidFill>
                  <a:srgbClr val="00B2BD"/>
                </a:solidFill>
                <a:ea typeface="Verdana" panose="020B0604030504040204" pitchFamily="34" charset="0"/>
                <a:cs typeface="Arial" panose="020B0604020202020204" pitchFamily="34" charset="0"/>
              </a:rPr>
              <a:t>Терминал ЭРА-ГЛОНАСС является обязательной </a:t>
            </a:r>
            <a:r>
              <a:rPr lang="ru-RU" sz="1600" b="1" dirty="0" smtClean="0">
                <a:solidFill>
                  <a:srgbClr val="00B2BD"/>
                </a:solidFill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00B2BD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00B2BD"/>
                </a:solidFill>
                <a:ea typeface="Verdana" panose="020B0604030504040204" pitchFamily="34" charset="0"/>
                <a:cs typeface="Arial" panose="020B0604020202020204" pitchFamily="34" charset="0"/>
              </a:rPr>
              <a:t>составной </a:t>
            </a:r>
            <a:r>
              <a:rPr lang="ru-RU" sz="1600" b="1" dirty="0">
                <a:solidFill>
                  <a:srgbClr val="00B2BD"/>
                </a:solidFill>
                <a:ea typeface="Verdana" panose="020B0604030504040204" pitchFamily="34" charset="0"/>
                <a:cs typeface="Arial" panose="020B0604020202020204" pitchFamily="34" charset="0"/>
              </a:rPr>
              <a:t>частью транспортного средства</a:t>
            </a:r>
          </a:p>
        </p:txBody>
      </p:sp>
    </p:spTree>
    <p:extLst>
      <p:ext uri="{BB962C8B-B14F-4D97-AF65-F5344CB8AC3E}">
        <p14:creationId xmlns:p14="http://schemas.microsoft.com/office/powerpoint/2010/main" xmlns="" val="300612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7EEB2-51B9-4004-9C9F-97BB25D4343E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5994732" y="1543108"/>
            <a:ext cx="6773734" cy="4380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ru-RU" sz="1100" dirty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файлов-профилей Производителям устройств</a:t>
            </a:r>
          </a:p>
          <a:p>
            <a:pPr>
              <a:spcAft>
                <a:spcPts val="1600"/>
              </a:spcAft>
            </a:pPr>
            <a:r>
              <a:rPr lang="ru-RU" sz="1100" dirty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Подсистема тестирования ГАИС «ЭРА-ГЛОНАСС»</a:t>
            </a:r>
            <a:endParaRPr lang="en-US" sz="1100" dirty="0">
              <a:solidFill>
                <a:srgbClr val="5162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600"/>
              </a:spcAft>
            </a:pPr>
            <a:r>
              <a:rPr lang="ru-RU" sz="1100" dirty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Поставка аппаратуры вызова экстренных оперативных служб</a:t>
            </a:r>
            <a:endParaRPr lang="en-US" sz="1100" dirty="0">
              <a:solidFill>
                <a:srgbClr val="5162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600"/>
              </a:spcAft>
            </a:pPr>
            <a:r>
              <a:rPr lang="ru-RU" sz="1100" b="1" dirty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транспорта</a:t>
            </a:r>
            <a:endParaRPr lang="en-US" sz="1100" b="1" dirty="0">
              <a:solidFill>
                <a:srgbClr val="5162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600"/>
              </a:spcAft>
            </a:pPr>
            <a:r>
              <a:rPr lang="ru-RU" sz="1100" dirty="0" smtClean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</a:t>
            </a:r>
            <a:r>
              <a:rPr lang="ru-RU" sz="1100" dirty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водителей (Помощь на дороге)</a:t>
            </a:r>
            <a:endParaRPr lang="en-US" sz="1100" dirty="0">
              <a:solidFill>
                <a:srgbClr val="5162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600"/>
              </a:spcAft>
            </a:pPr>
            <a:r>
              <a:rPr lang="ru-RU" sz="1100" dirty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Высокоточное позиционирование</a:t>
            </a:r>
            <a:endParaRPr lang="en-US" sz="1100" dirty="0">
              <a:solidFill>
                <a:srgbClr val="5162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600"/>
              </a:spcAft>
            </a:pPr>
            <a:r>
              <a:rPr lang="ru-RU" sz="1100" b="1" dirty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система медосмотра </a:t>
            </a:r>
            <a:r>
              <a:rPr lang="ru-RU" sz="1100" b="1" dirty="0" smtClean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сотрудников</a:t>
            </a:r>
            <a:endParaRPr lang="ru-RU" sz="1100" b="1" dirty="0">
              <a:solidFill>
                <a:srgbClr val="5162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600"/>
              </a:spcAft>
            </a:pPr>
            <a:r>
              <a:rPr lang="ru-RU" sz="1100" dirty="0" smtClean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Страховая </a:t>
            </a:r>
            <a:r>
              <a:rPr lang="ru-RU" sz="1100" dirty="0" err="1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телематика</a:t>
            </a:r>
            <a:endParaRPr lang="ru-RU" sz="1100" dirty="0">
              <a:solidFill>
                <a:srgbClr val="5162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600"/>
              </a:spcAft>
            </a:pPr>
            <a:r>
              <a:rPr lang="ru-RU" sz="1100" dirty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 доверенной </a:t>
            </a:r>
            <a:r>
              <a:rPr lang="ru-RU" sz="1100" dirty="0" smtClean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среды </a:t>
            </a:r>
            <a:endParaRPr lang="ru-RU" sz="1100" dirty="0">
              <a:solidFill>
                <a:srgbClr val="5162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600"/>
              </a:spcAft>
            </a:pPr>
            <a:r>
              <a:rPr lang="ru-RU" sz="1100" dirty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безопасности дорожного движения</a:t>
            </a:r>
          </a:p>
          <a:p>
            <a:pPr>
              <a:spcAft>
                <a:spcPts val="1600"/>
              </a:spcAft>
            </a:pPr>
            <a:r>
              <a:rPr lang="ru-RU" sz="1100" dirty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</a:t>
            </a:r>
            <a:r>
              <a:rPr lang="en-US" sz="1100" dirty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навигационно-информационных </a:t>
            </a:r>
            <a:r>
              <a:rPr lang="ru-RU" sz="1100" dirty="0" smtClean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</a:t>
            </a:r>
          </a:p>
          <a:p>
            <a:pPr>
              <a:spcAft>
                <a:spcPts val="1600"/>
              </a:spcAft>
            </a:pPr>
            <a:r>
              <a:rPr lang="ru-RU" sz="1100" b="1" dirty="0" smtClean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по дезинфекции пассажирского транспорта</a:t>
            </a:r>
            <a:r>
              <a:rPr lang="en-US" sz="1100" b="1" dirty="0" smtClean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1100" b="1" dirty="0">
              <a:solidFill>
                <a:srgbClr val="5162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Заголовок 1"/>
          <p:cNvSpPr>
            <a:spLocks noGrp="1"/>
          </p:cNvSpPr>
          <p:nvPr>
            <p:ph type="title"/>
          </p:nvPr>
        </p:nvSpPr>
        <p:spPr>
          <a:xfrm>
            <a:off x="418310" y="62828"/>
            <a:ext cx="9935369" cy="44904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Услуги АО «ГЛОНАСС»</a:t>
            </a:r>
            <a:endParaRPr lang="ru-RU" sz="1800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xmlns="" id="{414104D4-9CFE-4810-AC7E-E16ABC232CB4}"/>
              </a:ext>
            </a:extLst>
          </p:cNvPr>
          <p:cNvSpPr/>
          <p:nvPr/>
        </p:nvSpPr>
        <p:spPr>
          <a:xfrm>
            <a:off x="1057079" y="2223450"/>
            <a:ext cx="3032651" cy="3020241"/>
          </a:xfrm>
          <a:prstGeom prst="ellipse">
            <a:avLst/>
          </a:prstGeom>
          <a:solidFill>
            <a:srgbClr val="51626F"/>
          </a:solidFill>
          <a:ln>
            <a:noFill/>
          </a:ln>
          <a:effectLst>
            <a:outerShdw blurRad="88900" dist="635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B3F064B2-191A-4A4F-9F17-88542D0DB1C6}"/>
              </a:ext>
            </a:extLst>
          </p:cNvPr>
          <p:cNvSpPr/>
          <p:nvPr/>
        </p:nvSpPr>
        <p:spPr>
          <a:xfrm>
            <a:off x="1422326" y="2576179"/>
            <a:ext cx="2313227" cy="230376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88900" dist="63500" algn="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96" name="Полилиния: фигура 49">
            <a:extLst>
              <a:ext uri="{FF2B5EF4-FFF2-40B4-BE49-F238E27FC236}">
                <a16:creationId xmlns:a16="http://schemas.microsoft.com/office/drawing/2014/main" xmlns="" id="{E776B762-51DA-4B77-8C75-32AB838C93FE}"/>
              </a:ext>
            </a:extLst>
          </p:cNvPr>
          <p:cNvSpPr/>
          <p:nvPr/>
        </p:nvSpPr>
        <p:spPr>
          <a:xfrm>
            <a:off x="3837719" y="2732345"/>
            <a:ext cx="617258" cy="2059715"/>
          </a:xfrm>
          <a:custGeom>
            <a:avLst/>
            <a:gdLst>
              <a:gd name="connsiteX0" fmla="*/ 24492 w 435771"/>
              <a:gd name="connsiteY0" fmla="*/ 0 h 1460091"/>
              <a:gd name="connsiteX1" fmla="*/ 218885 w 435771"/>
              <a:gd name="connsiteY1" fmla="*/ 0 h 1460091"/>
              <a:gd name="connsiteX2" fmla="*/ 238600 w 435771"/>
              <a:gd name="connsiteY2" fmla="*/ 28626 h 1460091"/>
              <a:gd name="connsiteX3" fmla="*/ 435771 w 435771"/>
              <a:gd name="connsiteY3" fmla="*/ 718676 h 1460091"/>
              <a:gd name="connsiteX4" fmla="*/ 238600 w 435771"/>
              <a:gd name="connsiteY4" fmla="*/ 1408726 h 1460091"/>
              <a:gd name="connsiteX5" fmla="*/ 203224 w 435771"/>
              <a:gd name="connsiteY5" fmla="*/ 1460091 h 1460091"/>
              <a:gd name="connsiteX6" fmla="*/ 0 w 435771"/>
              <a:gd name="connsiteY6" fmla="*/ 1460091 h 1460091"/>
              <a:gd name="connsiteX7" fmla="*/ 46023 w 435771"/>
              <a:gd name="connsiteY7" fmla="*/ 1404659 h 1460091"/>
              <a:gd name="connsiteX8" fmla="*/ 277227 w 435771"/>
              <a:gd name="connsiteY8" fmla="*/ 715296 h 1460091"/>
              <a:gd name="connsiteX9" fmla="*/ 46023 w 435771"/>
              <a:gd name="connsiteY9" fmla="*/ 25933 h 1460091"/>
              <a:gd name="connsiteX10" fmla="*/ 24492 w 435771"/>
              <a:gd name="connsiteY10" fmla="*/ 0 h 146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5771" h="1460091">
                <a:moveTo>
                  <a:pt x="24492" y="0"/>
                </a:moveTo>
                <a:lnTo>
                  <a:pt x="218885" y="0"/>
                </a:lnTo>
                <a:lnTo>
                  <a:pt x="238600" y="28626"/>
                </a:lnTo>
                <a:cubicBezTo>
                  <a:pt x="363562" y="228806"/>
                  <a:pt x="435771" y="465309"/>
                  <a:pt x="435771" y="718676"/>
                </a:cubicBezTo>
                <a:cubicBezTo>
                  <a:pt x="435771" y="972044"/>
                  <a:pt x="363562" y="1208546"/>
                  <a:pt x="238600" y="1408726"/>
                </a:cubicBezTo>
                <a:lnTo>
                  <a:pt x="203224" y="1460091"/>
                </a:lnTo>
                <a:lnTo>
                  <a:pt x="0" y="1460091"/>
                </a:lnTo>
                <a:lnTo>
                  <a:pt x="46023" y="1404659"/>
                </a:lnTo>
                <a:cubicBezTo>
                  <a:pt x="191138" y="1213020"/>
                  <a:pt x="277227" y="974212"/>
                  <a:pt x="277227" y="715296"/>
                </a:cubicBezTo>
                <a:cubicBezTo>
                  <a:pt x="277227" y="456381"/>
                  <a:pt x="191138" y="217572"/>
                  <a:pt x="46023" y="25933"/>
                </a:cubicBezTo>
                <a:lnTo>
                  <a:pt x="24492" y="0"/>
                </a:lnTo>
                <a:close/>
              </a:path>
            </a:pathLst>
          </a:custGeom>
          <a:solidFill>
            <a:srgbClr val="51626F"/>
          </a:solidFill>
          <a:ln>
            <a:noFill/>
          </a:ln>
          <a:effectLst>
            <a:outerShdw blurRad="88900" dist="635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xmlns="" id="{321A3F7F-4137-4249-9651-00EF23FB484E}"/>
              </a:ext>
            </a:extLst>
          </p:cNvPr>
          <p:cNvSpPr/>
          <p:nvPr/>
        </p:nvSpPr>
        <p:spPr>
          <a:xfrm>
            <a:off x="1505703" y="3556321"/>
            <a:ext cx="2135401" cy="464246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pPr algn="ctr"/>
            <a:r>
              <a:rPr lang="ru-RU" sz="2100" b="1" dirty="0" smtClean="0">
                <a:solidFill>
                  <a:srgbClr val="00B2BD"/>
                </a:solidFill>
              </a:rPr>
              <a:t>Услуги</a:t>
            </a:r>
            <a:endParaRPr lang="ru-RU" sz="2100" b="1" dirty="0">
              <a:solidFill>
                <a:srgbClr val="00B2BD"/>
              </a:solidFill>
            </a:endParaRPr>
          </a:p>
        </p:txBody>
      </p: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xmlns="" id="{3F5AA246-DAB9-40C2-8133-A7D43EA81B45}"/>
              </a:ext>
            </a:extLst>
          </p:cNvPr>
          <p:cNvCxnSpPr>
            <a:cxnSpLocks/>
          </p:cNvCxnSpPr>
          <p:nvPr/>
        </p:nvCxnSpPr>
        <p:spPr>
          <a:xfrm>
            <a:off x="4005317" y="2812671"/>
            <a:ext cx="1132345" cy="0"/>
          </a:xfrm>
          <a:prstGeom prst="line">
            <a:avLst/>
          </a:prstGeom>
          <a:ln w="19050">
            <a:solidFill>
              <a:srgbClr val="4D60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xmlns="" id="{3F5AA246-DAB9-40C2-8133-A7D43EA81B45}"/>
              </a:ext>
            </a:extLst>
          </p:cNvPr>
          <p:cNvCxnSpPr>
            <a:cxnSpLocks/>
          </p:cNvCxnSpPr>
          <p:nvPr/>
        </p:nvCxnSpPr>
        <p:spPr>
          <a:xfrm>
            <a:off x="2656416" y="1696991"/>
            <a:ext cx="2481246" cy="0"/>
          </a:xfrm>
          <a:prstGeom prst="line">
            <a:avLst/>
          </a:prstGeom>
          <a:ln w="19050">
            <a:solidFill>
              <a:srgbClr val="4D60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Овал 105">
            <a:extLst>
              <a:ext uri="{FF2B5EF4-FFF2-40B4-BE49-F238E27FC236}">
                <a16:creationId xmlns:a16="http://schemas.microsoft.com/office/drawing/2014/main" xmlns="" id="{04B03F80-3751-4176-9FE7-967641E4256B}"/>
              </a:ext>
            </a:extLst>
          </p:cNvPr>
          <p:cNvSpPr/>
          <p:nvPr/>
        </p:nvSpPr>
        <p:spPr>
          <a:xfrm>
            <a:off x="5137662" y="1543348"/>
            <a:ext cx="308277" cy="307015"/>
          </a:xfrm>
          <a:prstGeom prst="ellipse">
            <a:avLst/>
          </a:prstGeom>
          <a:solidFill>
            <a:schemeClr val="bg1"/>
          </a:solidFill>
          <a:ln w="31750">
            <a:solidFill>
              <a:srgbClr val="51626F"/>
            </a:solidFill>
          </a:ln>
          <a:effectLst>
            <a:outerShdw blurRad="88900" dist="635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07" name="Text Box 29">
            <a:extLst>
              <a:ext uri="{FF2B5EF4-FFF2-40B4-BE49-F238E27FC236}">
                <a16:creationId xmlns:a16="http://schemas.microsoft.com/office/drawing/2014/main" xmlns="" id="{D564CF5B-7A3D-496F-BF2F-3928EF1BCC3C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75952" y="1604651"/>
            <a:ext cx="231698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marL="285750" indent="-285750" eaLnBrk="0" hangingPunct="0">
              <a:buFont typeface="Arial" panose="020B0604020202020204" pitchFamily="34" charset="0"/>
              <a:buChar char="•"/>
              <a:defRPr sz="1600">
                <a:solidFill>
                  <a:srgbClr val="004080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algn="ctr">
              <a:buNone/>
            </a:pPr>
            <a:r>
              <a:rPr lang="en-US" altLang="ru-RU" sz="1100" dirty="0">
                <a:solidFill>
                  <a:srgbClr val="4D606D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08" name="Овал 107">
            <a:extLst>
              <a:ext uri="{FF2B5EF4-FFF2-40B4-BE49-F238E27FC236}">
                <a16:creationId xmlns:a16="http://schemas.microsoft.com/office/drawing/2014/main" xmlns="" id="{04B03F80-3751-4176-9FE7-967641E4256B}"/>
              </a:ext>
            </a:extLst>
          </p:cNvPr>
          <p:cNvSpPr/>
          <p:nvPr/>
        </p:nvSpPr>
        <p:spPr>
          <a:xfrm>
            <a:off x="5137662" y="1916462"/>
            <a:ext cx="308277" cy="30701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88900" dist="635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xmlns="" id="{04B03F80-3751-4176-9FE7-967641E4256B}"/>
              </a:ext>
            </a:extLst>
          </p:cNvPr>
          <p:cNvSpPr/>
          <p:nvPr/>
        </p:nvSpPr>
        <p:spPr>
          <a:xfrm>
            <a:off x="5137662" y="2287134"/>
            <a:ext cx="308277" cy="307015"/>
          </a:xfrm>
          <a:prstGeom prst="ellipse">
            <a:avLst/>
          </a:prstGeom>
          <a:solidFill>
            <a:schemeClr val="bg1"/>
          </a:solidFill>
          <a:ln w="31750">
            <a:solidFill>
              <a:srgbClr val="51626F"/>
            </a:solidFill>
          </a:ln>
          <a:effectLst>
            <a:outerShdw blurRad="88900" dist="635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xmlns="" id="{04B03F80-3751-4176-9FE7-967641E4256B}"/>
              </a:ext>
            </a:extLst>
          </p:cNvPr>
          <p:cNvSpPr/>
          <p:nvPr/>
        </p:nvSpPr>
        <p:spPr>
          <a:xfrm>
            <a:off x="5137662" y="2657447"/>
            <a:ext cx="308277" cy="30701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88900" dist="635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11" name="Text Box 29">
            <a:extLst>
              <a:ext uri="{FF2B5EF4-FFF2-40B4-BE49-F238E27FC236}">
                <a16:creationId xmlns:a16="http://schemas.microsoft.com/office/drawing/2014/main" xmlns="" id="{D564CF5B-7A3D-496F-BF2F-3928EF1BCC3C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75952" y="1974138"/>
            <a:ext cx="231698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marL="285750" indent="-285750" eaLnBrk="0" hangingPunct="0">
              <a:buFont typeface="Arial" panose="020B0604020202020204" pitchFamily="34" charset="0"/>
              <a:buChar char="•"/>
              <a:defRPr sz="1600">
                <a:solidFill>
                  <a:srgbClr val="004080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algn="ctr">
              <a:buNone/>
            </a:pPr>
            <a:r>
              <a:rPr lang="en-US" altLang="ru-RU" sz="1100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12" name="Text Box 29">
            <a:extLst>
              <a:ext uri="{FF2B5EF4-FFF2-40B4-BE49-F238E27FC236}">
                <a16:creationId xmlns:a16="http://schemas.microsoft.com/office/drawing/2014/main" xmlns="" id="{D564CF5B-7A3D-496F-BF2F-3928EF1BCC3C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75952" y="2348437"/>
            <a:ext cx="231698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marL="285750" indent="-285750" eaLnBrk="0" hangingPunct="0">
              <a:buFont typeface="Arial" panose="020B0604020202020204" pitchFamily="34" charset="0"/>
              <a:buChar char="•"/>
              <a:defRPr sz="1600">
                <a:solidFill>
                  <a:srgbClr val="004080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algn="ctr">
              <a:buNone/>
            </a:pPr>
            <a:r>
              <a:rPr lang="en-US" altLang="ru-RU" sz="1100" dirty="0">
                <a:solidFill>
                  <a:srgbClr val="4D606D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13" name="Text Box 29">
            <a:extLst>
              <a:ext uri="{FF2B5EF4-FFF2-40B4-BE49-F238E27FC236}">
                <a16:creationId xmlns:a16="http://schemas.microsoft.com/office/drawing/2014/main" xmlns="" id="{D564CF5B-7A3D-496F-BF2F-3928EF1BCC3C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75952" y="2718751"/>
            <a:ext cx="231698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marL="285750" indent="-285750" eaLnBrk="0" hangingPunct="0">
              <a:buFont typeface="Arial" panose="020B0604020202020204" pitchFamily="34" charset="0"/>
              <a:buChar char="•"/>
              <a:defRPr sz="1600">
                <a:solidFill>
                  <a:srgbClr val="004080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algn="ctr">
              <a:buNone/>
            </a:pPr>
            <a:r>
              <a:rPr lang="en-US" altLang="ru-RU" sz="1100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114" name="Прямая соединительная линия 113">
            <a:extLst>
              <a:ext uri="{FF2B5EF4-FFF2-40B4-BE49-F238E27FC236}">
                <a16:creationId xmlns:a16="http://schemas.microsoft.com/office/drawing/2014/main" xmlns="" id="{3F5AA246-DAB9-40C2-8133-A7D43EA81B45}"/>
              </a:ext>
            </a:extLst>
          </p:cNvPr>
          <p:cNvCxnSpPr>
            <a:cxnSpLocks/>
          </p:cNvCxnSpPr>
          <p:nvPr/>
        </p:nvCxnSpPr>
        <p:spPr>
          <a:xfrm>
            <a:off x="4385796" y="3184564"/>
            <a:ext cx="751867" cy="0"/>
          </a:xfrm>
          <a:prstGeom prst="line">
            <a:avLst/>
          </a:prstGeom>
          <a:ln w="19050">
            <a:solidFill>
              <a:srgbClr val="4D60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:a16="http://schemas.microsoft.com/office/drawing/2014/main" xmlns="" id="{3F5AA246-DAB9-40C2-8133-A7D43EA81B45}"/>
              </a:ext>
            </a:extLst>
          </p:cNvPr>
          <p:cNvCxnSpPr>
            <a:cxnSpLocks/>
          </p:cNvCxnSpPr>
          <p:nvPr/>
        </p:nvCxnSpPr>
        <p:spPr>
          <a:xfrm>
            <a:off x="4388990" y="3556457"/>
            <a:ext cx="748672" cy="0"/>
          </a:xfrm>
          <a:prstGeom prst="line">
            <a:avLst/>
          </a:prstGeom>
          <a:ln w="19050">
            <a:solidFill>
              <a:srgbClr val="4D60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:a16="http://schemas.microsoft.com/office/drawing/2014/main" xmlns="" id="{3F5AA246-DAB9-40C2-8133-A7D43EA81B45}"/>
              </a:ext>
            </a:extLst>
          </p:cNvPr>
          <p:cNvCxnSpPr>
            <a:cxnSpLocks/>
          </p:cNvCxnSpPr>
          <p:nvPr/>
        </p:nvCxnSpPr>
        <p:spPr>
          <a:xfrm>
            <a:off x="4385796" y="3928351"/>
            <a:ext cx="751867" cy="0"/>
          </a:xfrm>
          <a:prstGeom prst="line">
            <a:avLst/>
          </a:prstGeom>
          <a:ln w="19050">
            <a:solidFill>
              <a:srgbClr val="4D60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:a16="http://schemas.microsoft.com/office/drawing/2014/main" xmlns="" id="{3F5AA246-DAB9-40C2-8133-A7D43EA81B45}"/>
              </a:ext>
            </a:extLst>
          </p:cNvPr>
          <p:cNvCxnSpPr>
            <a:cxnSpLocks/>
          </p:cNvCxnSpPr>
          <p:nvPr/>
        </p:nvCxnSpPr>
        <p:spPr>
          <a:xfrm>
            <a:off x="4317889" y="4300244"/>
            <a:ext cx="819773" cy="0"/>
          </a:xfrm>
          <a:prstGeom prst="line">
            <a:avLst/>
          </a:prstGeom>
          <a:ln w="19050">
            <a:solidFill>
              <a:srgbClr val="4D60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Овал 117">
            <a:extLst>
              <a:ext uri="{FF2B5EF4-FFF2-40B4-BE49-F238E27FC236}">
                <a16:creationId xmlns:a16="http://schemas.microsoft.com/office/drawing/2014/main" xmlns="" id="{04B03F80-3751-4176-9FE7-967641E4256B}"/>
              </a:ext>
            </a:extLst>
          </p:cNvPr>
          <p:cNvSpPr/>
          <p:nvPr/>
        </p:nvSpPr>
        <p:spPr>
          <a:xfrm>
            <a:off x="5137662" y="3033359"/>
            <a:ext cx="308277" cy="307015"/>
          </a:xfrm>
          <a:prstGeom prst="ellipse">
            <a:avLst/>
          </a:prstGeom>
          <a:solidFill>
            <a:schemeClr val="bg1"/>
          </a:solidFill>
          <a:ln w="31750">
            <a:solidFill>
              <a:srgbClr val="51626F"/>
            </a:solidFill>
          </a:ln>
          <a:effectLst>
            <a:outerShdw blurRad="88900" dist="635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19" name="Овал 118">
            <a:extLst>
              <a:ext uri="{FF2B5EF4-FFF2-40B4-BE49-F238E27FC236}">
                <a16:creationId xmlns:a16="http://schemas.microsoft.com/office/drawing/2014/main" xmlns="" id="{04B03F80-3751-4176-9FE7-967641E4256B}"/>
              </a:ext>
            </a:extLst>
          </p:cNvPr>
          <p:cNvSpPr/>
          <p:nvPr/>
        </p:nvSpPr>
        <p:spPr>
          <a:xfrm>
            <a:off x="5137662" y="3402814"/>
            <a:ext cx="308277" cy="30701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88900" dist="635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20" name="Овал 119">
            <a:extLst>
              <a:ext uri="{FF2B5EF4-FFF2-40B4-BE49-F238E27FC236}">
                <a16:creationId xmlns:a16="http://schemas.microsoft.com/office/drawing/2014/main" xmlns="" id="{04B03F80-3751-4176-9FE7-967641E4256B}"/>
              </a:ext>
            </a:extLst>
          </p:cNvPr>
          <p:cNvSpPr/>
          <p:nvPr/>
        </p:nvSpPr>
        <p:spPr>
          <a:xfrm>
            <a:off x="5137662" y="3772269"/>
            <a:ext cx="308277" cy="307015"/>
          </a:xfrm>
          <a:prstGeom prst="ellipse">
            <a:avLst/>
          </a:prstGeom>
          <a:solidFill>
            <a:schemeClr val="bg1"/>
          </a:solidFill>
          <a:ln w="31750">
            <a:solidFill>
              <a:srgbClr val="51626F"/>
            </a:solidFill>
          </a:ln>
          <a:effectLst>
            <a:outerShdw blurRad="88900" dist="635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21" name="Овал 120">
            <a:extLst>
              <a:ext uri="{FF2B5EF4-FFF2-40B4-BE49-F238E27FC236}">
                <a16:creationId xmlns:a16="http://schemas.microsoft.com/office/drawing/2014/main" xmlns="" id="{04B03F80-3751-4176-9FE7-967641E4256B}"/>
              </a:ext>
            </a:extLst>
          </p:cNvPr>
          <p:cNvSpPr/>
          <p:nvPr/>
        </p:nvSpPr>
        <p:spPr>
          <a:xfrm>
            <a:off x="5137662" y="4146873"/>
            <a:ext cx="308277" cy="30701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88900" dist="635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22" name="Text Box 29">
            <a:extLst>
              <a:ext uri="{FF2B5EF4-FFF2-40B4-BE49-F238E27FC236}">
                <a16:creationId xmlns:a16="http://schemas.microsoft.com/office/drawing/2014/main" xmlns="" id="{D564CF5B-7A3D-496F-BF2F-3928EF1BCC3C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75952" y="3097082"/>
            <a:ext cx="231698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marL="285750" indent="-285750" eaLnBrk="0" hangingPunct="0">
              <a:buFont typeface="Arial" panose="020B0604020202020204" pitchFamily="34" charset="0"/>
              <a:buChar char="•"/>
              <a:defRPr sz="1600">
                <a:solidFill>
                  <a:srgbClr val="004080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algn="ctr">
              <a:buNone/>
            </a:pPr>
            <a:r>
              <a:rPr lang="en-US" altLang="ru-RU" sz="1100" dirty="0">
                <a:solidFill>
                  <a:srgbClr val="4D606D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123" name="Text Box 29">
            <a:extLst>
              <a:ext uri="{FF2B5EF4-FFF2-40B4-BE49-F238E27FC236}">
                <a16:creationId xmlns:a16="http://schemas.microsoft.com/office/drawing/2014/main" xmlns="" id="{D564CF5B-7A3D-496F-BF2F-3928EF1BCC3C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75952" y="3464118"/>
            <a:ext cx="231698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marL="285750" indent="-285750" eaLnBrk="0" hangingPunct="0">
              <a:buFont typeface="Arial" panose="020B0604020202020204" pitchFamily="34" charset="0"/>
              <a:buChar char="•"/>
              <a:defRPr sz="1600">
                <a:solidFill>
                  <a:srgbClr val="004080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algn="ctr">
              <a:buNone/>
            </a:pPr>
            <a:r>
              <a:rPr lang="en-US" altLang="ru-RU" sz="1100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124" name="Text Box 29">
            <a:extLst>
              <a:ext uri="{FF2B5EF4-FFF2-40B4-BE49-F238E27FC236}">
                <a16:creationId xmlns:a16="http://schemas.microsoft.com/office/drawing/2014/main" xmlns="" id="{D564CF5B-7A3D-496F-BF2F-3928EF1BCC3C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75952" y="3833573"/>
            <a:ext cx="231698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marL="285750" indent="-285750" eaLnBrk="0" hangingPunct="0">
              <a:buFont typeface="Arial" panose="020B0604020202020204" pitchFamily="34" charset="0"/>
              <a:buChar char="•"/>
              <a:defRPr sz="1600">
                <a:solidFill>
                  <a:srgbClr val="004080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algn="ctr">
              <a:buNone/>
            </a:pPr>
            <a:r>
              <a:rPr lang="en-US" altLang="ru-RU" sz="1100" dirty="0">
                <a:solidFill>
                  <a:srgbClr val="4D606D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125" name="Text Box 29">
            <a:extLst>
              <a:ext uri="{FF2B5EF4-FFF2-40B4-BE49-F238E27FC236}">
                <a16:creationId xmlns:a16="http://schemas.microsoft.com/office/drawing/2014/main" xmlns="" id="{D564CF5B-7A3D-496F-BF2F-3928EF1BCC3C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75952" y="4209519"/>
            <a:ext cx="231698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marL="285750" indent="-285750" eaLnBrk="0" hangingPunct="0">
              <a:buFont typeface="Arial" panose="020B0604020202020204" pitchFamily="34" charset="0"/>
              <a:buChar char="•"/>
              <a:defRPr sz="1600">
                <a:solidFill>
                  <a:srgbClr val="004080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algn="ctr">
              <a:buNone/>
            </a:pPr>
            <a:r>
              <a:rPr lang="en-US" altLang="ru-RU" sz="1100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126" name="Прямая соединительная линия 125">
            <a:extLst>
              <a:ext uri="{FF2B5EF4-FFF2-40B4-BE49-F238E27FC236}">
                <a16:creationId xmlns:a16="http://schemas.microsoft.com/office/drawing/2014/main" xmlns="" id="{3F5AA246-DAB9-40C2-8133-A7D43EA81B45}"/>
              </a:ext>
            </a:extLst>
          </p:cNvPr>
          <p:cNvCxnSpPr>
            <a:cxnSpLocks/>
          </p:cNvCxnSpPr>
          <p:nvPr/>
        </p:nvCxnSpPr>
        <p:spPr>
          <a:xfrm>
            <a:off x="4005317" y="4652667"/>
            <a:ext cx="1129152" cy="0"/>
          </a:xfrm>
          <a:prstGeom prst="line">
            <a:avLst/>
          </a:prstGeom>
          <a:ln w="19050">
            <a:solidFill>
              <a:srgbClr val="4D60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>
            <a:extLst>
              <a:ext uri="{FF2B5EF4-FFF2-40B4-BE49-F238E27FC236}">
                <a16:creationId xmlns:a16="http://schemas.microsoft.com/office/drawing/2014/main" xmlns="" id="{3F5AA246-DAB9-40C2-8133-A7D43EA81B45}"/>
              </a:ext>
            </a:extLst>
          </p:cNvPr>
          <p:cNvCxnSpPr>
            <a:cxnSpLocks/>
          </p:cNvCxnSpPr>
          <p:nvPr/>
        </p:nvCxnSpPr>
        <p:spPr>
          <a:xfrm>
            <a:off x="2656416" y="5768348"/>
            <a:ext cx="2478051" cy="0"/>
          </a:xfrm>
          <a:prstGeom prst="line">
            <a:avLst/>
          </a:prstGeom>
          <a:ln w="19050">
            <a:solidFill>
              <a:srgbClr val="4D60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Овал 129">
            <a:extLst>
              <a:ext uri="{FF2B5EF4-FFF2-40B4-BE49-F238E27FC236}">
                <a16:creationId xmlns:a16="http://schemas.microsoft.com/office/drawing/2014/main" xmlns="" id="{04B03F80-3751-4176-9FE7-967641E4256B}"/>
              </a:ext>
            </a:extLst>
          </p:cNvPr>
          <p:cNvSpPr/>
          <p:nvPr/>
        </p:nvSpPr>
        <p:spPr>
          <a:xfrm>
            <a:off x="5134468" y="4501463"/>
            <a:ext cx="308277" cy="307015"/>
          </a:xfrm>
          <a:prstGeom prst="ellipse">
            <a:avLst/>
          </a:prstGeom>
          <a:solidFill>
            <a:schemeClr val="bg1"/>
          </a:solidFill>
          <a:ln w="31750">
            <a:solidFill>
              <a:srgbClr val="51626F"/>
            </a:solidFill>
          </a:ln>
          <a:effectLst>
            <a:outerShdw blurRad="88900" dist="635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xmlns="" id="{04B03F80-3751-4176-9FE7-967641E4256B}"/>
              </a:ext>
            </a:extLst>
          </p:cNvPr>
          <p:cNvSpPr/>
          <p:nvPr/>
        </p:nvSpPr>
        <p:spPr>
          <a:xfrm>
            <a:off x="5134468" y="4870918"/>
            <a:ext cx="308277" cy="30701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88900" dist="635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xmlns="" id="{04B03F80-3751-4176-9FE7-967641E4256B}"/>
              </a:ext>
            </a:extLst>
          </p:cNvPr>
          <p:cNvSpPr/>
          <p:nvPr/>
        </p:nvSpPr>
        <p:spPr>
          <a:xfrm>
            <a:off x="5134468" y="5240373"/>
            <a:ext cx="308277" cy="307015"/>
          </a:xfrm>
          <a:prstGeom prst="ellipse">
            <a:avLst/>
          </a:prstGeom>
          <a:solidFill>
            <a:schemeClr val="bg1"/>
          </a:solidFill>
          <a:ln w="31750">
            <a:solidFill>
              <a:srgbClr val="51626F"/>
            </a:solidFill>
          </a:ln>
          <a:effectLst>
            <a:outerShdw blurRad="88900" dist="635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33" name="Овал 132">
            <a:extLst>
              <a:ext uri="{FF2B5EF4-FFF2-40B4-BE49-F238E27FC236}">
                <a16:creationId xmlns:a16="http://schemas.microsoft.com/office/drawing/2014/main" xmlns="" id="{04B03F80-3751-4176-9FE7-967641E4256B}"/>
              </a:ext>
            </a:extLst>
          </p:cNvPr>
          <p:cNvSpPr/>
          <p:nvPr/>
        </p:nvSpPr>
        <p:spPr>
          <a:xfrm>
            <a:off x="5134468" y="5614976"/>
            <a:ext cx="308277" cy="30701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88900" dist="635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34" name="Text Box 29">
            <a:extLst>
              <a:ext uri="{FF2B5EF4-FFF2-40B4-BE49-F238E27FC236}">
                <a16:creationId xmlns:a16="http://schemas.microsoft.com/office/drawing/2014/main" xmlns="" id="{D564CF5B-7A3D-496F-BF2F-3928EF1BCC3C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72758" y="4565186"/>
            <a:ext cx="231698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marL="285750" indent="-285750" eaLnBrk="0" hangingPunct="0">
              <a:buFont typeface="Arial" panose="020B0604020202020204" pitchFamily="34" charset="0"/>
              <a:buChar char="•"/>
              <a:defRPr sz="1600">
                <a:solidFill>
                  <a:srgbClr val="004080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algn="ctr">
              <a:buNone/>
            </a:pPr>
            <a:r>
              <a:rPr lang="ru-RU" altLang="ru-RU" sz="1100" dirty="0">
                <a:solidFill>
                  <a:srgbClr val="4D606D"/>
                </a:solidFill>
                <a:cs typeface="Arial" panose="020B0604020202020204" pitchFamily="34" charset="0"/>
              </a:rPr>
              <a:t>9</a:t>
            </a:r>
            <a:endParaRPr lang="en-US" altLang="ru-RU" sz="1100" dirty="0">
              <a:solidFill>
                <a:srgbClr val="4D606D"/>
              </a:solidFill>
              <a:cs typeface="Arial" panose="020B0604020202020204" pitchFamily="34" charset="0"/>
            </a:endParaRPr>
          </a:p>
        </p:txBody>
      </p:sp>
      <p:sp>
        <p:nvSpPr>
          <p:cNvPr id="135" name="Text Box 29">
            <a:extLst>
              <a:ext uri="{FF2B5EF4-FFF2-40B4-BE49-F238E27FC236}">
                <a16:creationId xmlns:a16="http://schemas.microsoft.com/office/drawing/2014/main" xmlns="" id="{D564CF5B-7A3D-496F-BF2F-3928EF1BCC3C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172758" y="4932221"/>
            <a:ext cx="231698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marL="285750" indent="-285750" eaLnBrk="0" hangingPunct="0">
              <a:buFont typeface="Arial" panose="020B0604020202020204" pitchFamily="34" charset="0"/>
              <a:buChar char="•"/>
              <a:defRPr sz="1600">
                <a:solidFill>
                  <a:srgbClr val="004080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algn="ctr">
              <a:buNone/>
            </a:pPr>
            <a:r>
              <a:rPr lang="ru-RU" altLang="ru-RU" sz="11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10</a:t>
            </a:r>
            <a:endParaRPr lang="en-US" altLang="ru-RU" sz="1100" dirty="0">
              <a:solidFill>
                <a:schemeClr val="accent3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6" name="Text Box 29">
            <a:extLst>
              <a:ext uri="{FF2B5EF4-FFF2-40B4-BE49-F238E27FC236}">
                <a16:creationId xmlns:a16="http://schemas.microsoft.com/office/drawing/2014/main" xmlns="" id="{D564CF5B-7A3D-496F-BF2F-3928EF1BCC3C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172758" y="5301676"/>
            <a:ext cx="231698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marL="285750" indent="-285750" eaLnBrk="0" hangingPunct="0">
              <a:buFont typeface="Arial" panose="020B0604020202020204" pitchFamily="34" charset="0"/>
              <a:buChar char="•"/>
              <a:defRPr sz="1600">
                <a:solidFill>
                  <a:srgbClr val="004080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algn="ctr">
              <a:buNone/>
            </a:pPr>
            <a:r>
              <a:rPr lang="ru-RU" altLang="ru-RU" sz="1100" dirty="0" smtClean="0">
                <a:solidFill>
                  <a:srgbClr val="4D606D"/>
                </a:solidFill>
                <a:cs typeface="Arial" panose="020B0604020202020204" pitchFamily="34" charset="0"/>
              </a:rPr>
              <a:t>11</a:t>
            </a:r>
            <a:endParaRPr lang="en-US" altLang="ru-RU" sz="1100" dirty="0">
              <a:solidFill>
                <a:srgbClr val="4D606D"/>
              </a:solidFill>
              <a:cs typeface="Arial" panose="020B0604020202020204" pitchFamily="34" charset="0"/>
            </a:endParaRPr>
          </a:p>
        </p:txBody>
      </p:sp>
      <p:sp>
        <p:nvSpPr>
          <p:cNvPr id="137" name="Text Box 29">
            <a:extLst>
              <a:ext uri="{FF2B5EF4-FFF2-40B4-BE49-F238E27FC236}">
                <a16:creationId xmlns:a16="http://schemas.microsoft.com/office/drawing/2014/main" xmlns="" id="{D564CF5B-7A3D-496F-BF2F-3928EF1BCC3C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72758" y="5677622"/>
            <a:ext cx="231698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marL="285750" indent="-285750" eaLnBrk="0" hangingPunct="0">
              <a:buFont typeface="Arial" panose="020B0604020202020204" pitchFamily="34" charset="0"/>
              <a:buChar char="•"/>
              <a:defRPr sz="1600">
                <a:solidFill>
                  <a:srgbClr val="004080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algn="ctr">
              <a:buNone/>
            </a:pPr>
            <a:r>
              <a:rPr lang="ru-RU" altLang="ru-RU" sz="11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12</a:t>
            </a:r>
            <a:endParaRPr lang="en-US" altLang="ru-RU" sz="1100" dirty="0">
              <a:solidFill>
                <a:schemeClr val="accent3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103" name="Прямая соединительная линия 102">
            <a:extLst>
              <a:ext uri="{FF2B5EF4-FFF2-40B4-BE49-F238E27FC236}">
                <a16:creationId xmlns:a16="http://schemas.microsoft.com/office/drawing/2014/main" xmlns="" id="{3F5AA246-DAB9-40C2-8133-A7D43EA81B45}"/>
              </a:ext>
            </a:extLst>
          </p:cNvPr>
          <p:cNvCxnSpPr>
            <a:cxnSpLocks/>
          </p:cNvCxnSpPr>
          <p:nvPr/>
        </p:nvCxnSpPr>
        <p:spPr>
          <a:xfrm>
            <a:off x="3885097" y="2440778"/>
            <a:ext cx="1252565" cy="0"/>
          </a:xfrm>
          <a:prstGeom prst="line">
            <a:avLst/>
          </a:prstGeom>
          <a:ln w="19050">
            <a:solidFill>
              <a:srgbClr val="4D60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>
            <a:extLst>
              <a:ext uri="{FF2B5EF4-FFF2-40B4-BE49-F238E27FC236}">
                <a16:creationId xmlns:a16="http://schemas.microsoft.com/office/drawing/2014/main" xmlns="" id="{3F5AA246-DAB9-40C2-8133-A7D43EA81B45}"/>
              </a:ext>
            </a:extLst>
          </p:cNvPr>
          <p:cNvCxnSpPr>
            <a:cxnSpLocks/>
          </p:cNvCxnSpPr>
          <p:nvPr/>
        </p:nvCxnSpPr>
        <p:spPr>
          <a:xfrm>
            <a:off x="3372886" y="2068884"/>
            <a:ext cx="1764776" cy="0"/>
          </a:xfrm>
          <a:prstGeom prst="line">
            <a:avLst/>
          </a:prstGeom>
          <a:ln w="19050">
            <a:solidFill>
              <a:srgbClr val="4D60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>
            <a:extLst>
              <a:ext uri="{FF2B5EF4-FFF2-40B4-BE49-F238E27FC236}">
                <a16:creationId xmlns:a16="http://schemas.microsoft.com/office/drawing/2014/main" xmlns="" id="{3F5AA246-DAB9-40C2-8133-A7D43EA81B45}"/>
              </a:ext>
            </a:extLst>
          </p:cNvPr>
          <p:cNvCxnSpPr>
            <a:cxnSpLocks/>
          </p:cNvCxnSpPr>
          <p:nvPr/>
        </p:nvCxnSpPr>
        <p:spPr>
          <a:xfrm>
            <a:off x="3933185" y="5024561"/>
            <a:ext cx="1201282" cy="0"/>
          </a:xfrm>
          <a:prstGeom prst="line">
            <a:avLst/>
          </a:prstGeom>
          <a:ln w="19050">
            <a:solidFill>
              <a:srgbClr val="4D60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>
            <a:extLst>
              <a:ext uri="{FF2B5EF4-FFF2-40B4-BE49-F238E27FC236}">
                <a16:creationId xmlns:a16="http://schemas.microsoft.com/office/drawing/2014/main" xmlns="" id="{3F5AA246-DAB9-40C2-8133-A7D43EA81B45}"/>
              </a:ext>
            </a:extLst>
          </p:cNvPr>
          <p:cNvCxnSpPr>
            <a:cxnSpLocks/>
          </p:cNvCxnSpPr>
          <p:nvPr/>
        </p:nvCxnSpPr>
        <p:spPr>
          <a:xfrm>
            <a:off x="3416239" y="5396454"/>
            <a:ext cx="1718228" cy="0"/>
          </a:xfrm>
          <a:prstGeom prst="line">
            <a:avLst/>
          </a:prstGeom>
          <a:ln w="19050">
            <a:solidFill>
              <a:srgbClr val="4D60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Полилиния: фигура 50">
            <a:extLst>
              <a:ext uri="{FF2B5EF4-FFF2-40B4-BE49-F238E27FC236}">
                <a16:creationId xmlns:a16="http://schemas.microsoft.com/office/drawing/2014/main" xmlns="" id="{0BF9C45E-D407-48E8-80CA-730E37B089FF}"/>
              </a:ext>
            </a:extLst>
          </p:cNvPr>
          <p:cNvSpPr/>
          <p:nvPr/>
        </p:nvSpPr>
        <p:spPr>
          <a:xfrm>
            <a:off x="2627855" y="1906407"/>
            <a:ext cx="1519906" cy="825937"/>
          </a:xfrm>
          <a:custGeom>
            <a:avLst/>
            <a:gdLst>
              <a:gd name="connsiteX0" fmla="*/ 0 w 1073022"/>
              <a:gd name="connsiteY0" fmla="*/ 0 h 585491"/>
              <a:gd name="connsiteX1" fmla="*/ 118404 w 1073022"/>
              <a:gd name="connsiteY1" fmla="*/ 5979 h 585491"/>
              <a:gd name="connsiteX2" fmla="*/ 1025950 w 1073022"/>
              <a:gd name="connsiteY2" fmla="*/ 517144 h 585491"/>
              <a:gd name="connsiteX3" fmla="*/ 1073022 w 1073022"/>
              <a:gd name="connsiteY3" fmla="*/ 585491 h 585491"/>
              <a:gd name="connsiteX4" fmla="*/ 878629 w 1073022"/>
              <a:gd name="connsiteY4" fmla="*/ 585491 h 585491"/>
              <a:gd name="connsiteX5" fmla="*/ 834433 w 1073022"/>
              <a:gd name="connsiteY5" fmla="*/ 532260 h 585491"/>
              <a:gd name="connsiteX6" fmla="*/ 105229 w 1073022"/>
              <a:gd name="connsiteY6" fmla="*/ 163688 h 585491"/>
              <a:gd name="connsiteX7" fmla="*/ 0 w 1073022"/>
              <a:gd name="connsiteY7" fmla="*/ 158375 h 585491"/>
              <a:gd name="connsiteX8" fmla="*/ 0 w 1073022"/>
              <a:gd name="connsiteY8" fmla="*/ 0 h 58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3022" h="585491">
                <a:moveTo>
                  <a:pt x="0" y="0"/>
                </a:moveTo>
                <a:lnTo>
                  <a:pt x="118404" y="5979"/>
                </a:lnTo>
                <a:cubicBezTo>
                  <a:pt x="488538" y="43568"/>
                  <a:pt x="812942" y="235845"/>
                  <a:pt x="1025950" y="517144"/>
                </a:cubicBezTo>
                <a:lnTo>
                  <a:pt x="1073022" y="585491"/>
                </a:lnTo>
                <a:lnTo>
                  <a:pt x="878629" y="585491"/>
                </a:lnTo>
                <a:lnTo>
                  <a:pt x="834433" y="532260"/>
                </a:lnTo>
                <a:cubicBezTo>
                  <a:pt x="649945" y="329277"/>
                  <a:pt x="393411" y="192954"/>
                  <a:pt x="105229" y="163688"/>
                </a:cubicBezTo>
                <a:lnTo>
                  <a:pt x="0" y="158375"/>
                </a:lnTo>
                <a:lnTo>
                  <a:pt x="0" y="0"/>
                </a:lnTo>
                <a:close/>
              </a:path>
            </a:pathLst>
          </a:custGeom>
          <a:solidFill>
            <a:srgbClr val="00B2BD"/>
          </a:solidFill>
          <a:ln>
            <a:noFill/>
          </a:ln>
          <a:effectLst>
            <a:outerShdw blurRad="88900" dist="635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98" name="Полилиния: фигура 51">
            <a:extLst>
              <a:ext uri="{FF2B5EF4-FFF2-40B4-BE49-F238E27FC236}">
                <a16:creationId xmlns:a16="http://schemas.microsoft.com/office/drawing/2014/main" xmlns="" id="{9F0475A9-9992-4332-8053-3687888FB12D}"/>
              </a:ext>
            </a:extLst>
          </p:cNvPr>
          <p:cNvSpPr/>
          <p:nvPr/>
        </p:nvSpPr>
        <p:spPr>
          <a:xfrm>
            <a:off x="2627855" y="4792061"/>
            <a:ext cx="1497723" cy="793860"/>
          </a:xfrm>
          <a:custGeom>
            <a:avLst/>
            <a:gdLst>
              <a:gd name="connsiteX0" fmla="*/ 854137 w 1057361"/>
              <a:gd name="connsiteY0" fmla="*/ 0 h 562752"/>
              <a:gd name="connsiteX1" fmla="*/ 1057361 w 1057361"/>
              <a:gd name="connsiteY1" fmla="*/ 0 h 562752"/>
              <a:gd name="connsiteX2" fmla="*/ 1025950 w 1057361"/>
              <a:gd name="connsiteY2" fmla="*/ 45608 h 562752"/>
              <a:gd name="connsiteX3" fmla="*/ 118404 w 1057361"/>
              <a:gd name="connsiteY3" fmla="*/ 556773 h 562752"/>
              <a:gd name="connsiteX4" fmla="*/ 0 w 1057361"/>
              <a:gd name="connsiteY4" fmla="*/ 562752 h 562752"/>
              <a:gd name="connsiteX5" fmla="*/ 0 w 1057361"/>
              <a:gd name="connsiteY5" fmla="*/ 397618 h 562752"/>
              <a:gd name="connsiteX6" fmla="*/ 105229 w 1057361"/>
              <a:gd name="connsiteY6" fmla="*/ 392304 h 562752"/>
              <a:gd name="connsiteX7" fmla="*/ 834433 w 1057361"/>
              <a:gd name="connsiteY7" fmla="*/ 23732 h 562752"/>
              <a:gd name="connsiteX8" fmla="*/ 854137 w 1057361"/>
              <a:gd name="connsiteY8" fmla="*/ 0 h 56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361" h="562752">
                <a:moveTo>
                  <a:pt x="854137" y="0"/>
                </a:moveTo>
                <a:lnTo>
                  <a:pt x="1057361" y="0"/>
                </a:lnTo>
                <a:lnTo>
                  <a:pt x="1025950" y="45608"/>
                </a:lnTo>
                <a:cubicBezTo>
                  <a:pt x="812942" y="326907"/>
                  <a:pt x="488538" y="519184"/>
                  <a:pt x="118404" y="556773"/>
                </a:cubicBezTo>
                <a:lnTo>
                  <a:pt x="0" y="562752"/>
                </a:lnTo>
                <a:lnTo>
                  <a:pt x="0" y="397618"/>
                </a:lnTo>
                <a:lnTo>
                  <a:pt x="105229" y="392304"/>
                </a:lnTo>
                <a:cubicBezTo>
                  <a:pt x="393411" y="363038"/>
                  <a:pt x="649945" y="226715"/>
                  <a:pt x="834433" y="23732"/>
                </a:cubicBezTo>
                <a:lnTo>
                  <a:pt x="854137" y="0"/>
                </a:lnTo>
                <a:close/>
              </a:path>
            </a:pathLst>
          </a:custGeom>
          <a:solidFill>
            <a:srgbClr val="00B2BD"/>
          </a:solidFill>
          <a:ln>
            <a:noFill/>
          </a:ln>
          <a:effectLst>
            <a:outerShdw blurRad="88900" dist="635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99" name="Стрелка: пятиугольник 52">
            <a:extLst>
              <a:ext uri="{FF2B5EF4-FFF2-40B4-BE49-F238E27FC236}">
                <a16:creationId xmlns:a16="http://schemas.microsoft.com/office/drawing/2014/main" xmlns="" id="{6665C6C3-2856-4AC2-91A8-4ADF3DAC9261}"/>
              </a:ext>
            </a:extLst>
          </p:cNvPr>
          <p:cNvSpPr/>
          <p:nvPr/>
        </p:nvSpPr>
        <p:spPr>
          <a:xfrm rot="16200000">
            <a:off x="2187725" y="1774127"/>
            <a:ext cx="697921" cy="239462"/>
          </a:xfrm>
          <a:prstGeom prst="homePlate">
            <a:avLst/>
          </a:prstGeom>
          <a:solidFill>
            <a:srgbClr val="51626F"/>
          </a:solidFill>
          <a:ln>
            <a:noFill/>
          </a:ln>
          <a:effectLst>
            <a:outerShdw blurRad="88900" dist="635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01" name="Стрелка: пятиугольник 52">
            <a:extLst>
              <a:ext uri="{FF2B5EF4-FFF2-40B4-BE49-F238E27FC236}">
                <a16:creationId xmlns:a16="http://schemas.microsoft.com/office/drawing/2014/main" xmlns="" id="{6665C6C3-2856-4AC2-91A8-4ADF3DAC9261}"/>
              </a:ext>
            </a:extLst>
          </p:cNvPr>
          <p:cNvSpPr/>
          <p:nvPr/>
        </p:nvSpPr>
        <p:spPr>
          <a:xfrm rot="5400000">
            <a:off x="2187725" y="5455102"/>
            <a:ext cx="697921" cy="239462"/>
          </a:xfrm>
          <a:prstGeom prst="homePlate">
            <a:avLst/>
          </a:prstGeom>
          <a:solidFill>
            <a:srgbClr val="51626F"/>
          </a:solidFill>
          <a:ln>
            <a:noFill/>
          </a:ln>
          <a:effectLst>
            <a:outerShdw blurRad="88900" dist="635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xmlns="" val="198147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2095501"/>
            <a:ext cx="12192000" cy="3067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Основные направления </a:t>
            </a:r>
            <a:r>
              <a:rPr lang="ru-RU" dirty="0" smtClean="0"/>
              <a:t>сотрудничества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7EEB2-51B9-4004-9C9F-97BB25D4343E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629817" y="2628877"/>
            <a:ext cx="6571587" cy="1600246"/>
          </a:xfrm>
        </p:spPr>
        <p:txBody>
          <a:bodyPr/>
          <a:lstStyle/>
          <a:p>
            <a:pPr marL="276225">
              <a:buClr>
                <a:srgbClr val="00B2BD"/>
              </a:buClr>
              <a:buSzPct val="100000"/>
            </a:pPr>
            <a:r>
              <a:rPr lang="ru-RU" sz="1100" dirty="0" smtClean="0"/>
              <a:t>Использование автоматизированной системы мониторинга для контроля транспортной работы предприятия</a:t>
            </a:r>
          </a:p>
          <a:p>
            <a:pPr marL="276225">
              <a:buClr>
                <a:srgbClr val="00B2BD"/>
              </a:buClr>
              <a:buSzPct val="100000"/>
            </a:pPr>
            <a:endParaRPr lang="ru-RU" sz="1100" dirty="0"/>
          </a:p>
          <a:p>
            <a:pPr marL="276225">
              <a:buClr>
                <a:srgbClr val="00B2BD"/>
              </a:buClr>
              <a:buSzPct val="100000"/>
            </a:pPr>
            <a:r>
              <a:rPr lang="ru-RU" sz="1100" dirty="0"/>
              <a:t>Использование информационной системы автоматизированных медицинских осмотров для </a:t>
            </a:r>
            <a:r>
              <a:rPr lang="ru-RU" sz="1100" dirty="0" smtClean="0"/>
              <a:t>контроля </a:t>
            </a:r>
            <a:r>
              <a:rPr lang="ru-RU" sz="1100" dirty="0"/>
              <a:t>состояния </a:t>
            </a:r>
            <a:r>
              <a:rPr lang="ru-RU" sz="1100" dirty="0" smtClean="0"/>
              <a:t>сотрудников</a:t>
            </a:r>
          </a:p>
          <a:p>
            <a:pPr marL="276225">
              <a:buClr>
                <a:srgbClr val="00B2BD"/>
              </a:buClr>
              <a:buSzPct val="100000"/>
            </a:pPr>
            <a:endParaRPr lang="ru-RU" sz="1100" dirty="0" smtClean="0"/>
          </a:p>
          <a:p>
            <a:pPr marL="276225">
              <a:buClr>
                <a:srgbClr val="00B2BD"/>
              </a:buClr>
              <a:buSzPct val="100000"/>
            </a:pPr>
            <a:r>
              <a:rPr lang="ru-RU" sz="1100" dirty="0" smtClean="0"/>
              <a:t>Использование умного промышленного озонатора для дезинфекции пассажирского транспорта</a:t>
            </a:r>
            <a:endParaRPr lang="ru-RU" sz="1100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C35F30A9-8C71-462C-B66E-36B3C8E52E9A}"/>
              </a:ext>
            </a:extLst>
          </p:cNvPr>
          <p:cNvSpPr/>
          <p:nvPr/>
        </p:nvSpPr>
        <p:spPr>
          <a:xfrm>
            <a:off x="-1146495" y="1215619"/>
            <a:ext cx="5023170" cy="5023170"/>
          </a:xfrm>
          <a:prstGeom prst="ellipse">
            <a:avLst/>
          </a:prstGeom>
          <a:solidFill>
            <a:srgbClr val="00B3B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E40EDB6-A531-4D93-AA3B-5C12D47A7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941173" y="1450290"/>
            <a:ext cx="4634609" cy="4634609"/>
          </a:xfrm>
          <a:prstGeom prst="ellipse">
            <a:avLst/>
          </a:prstGeom>
          <a:effectLst/>
        </p:spPr>
      </p:pic>
      <p:sp>
        <p:nvSpPr>
          <p:cNvPr id="8" name="Кольцо 70">
            <a:extLst>
              <a:ext uri="{FF2B5EF4-FFF2-40B4-BE49-F238E27FC236}">
                <a16:creationId xmlns:a16="http://schemas.microsoft.com/office/drawing/2014/main" xmlns="" id="{8E71E8A4-A96F-413B-A803-37B992D3B20D}"/>
              </a:ext>
            </a:extLst>
          </p:cNvPr>
          <p:cNvSpPr/>
          <p:nvPr/>
        </p:nvSpPr>
        <p:spPr>
          <a:xfrm>
            <a:off x="-983907" y="1364821"/>
            <a:ext cx="4720078" cy="4720078"/>
          </a:xfrm>
          <a:prstGeom prst="donut">
            <a:avLst>
              <a:gd name="adj" fmla="val 445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CA1C6E94-B8C8-442D-BB06-72B50D8D5AB8}"/>
              </a:ext>
            </a:extLst>
          </p:cNvPr>
          <p:cNvCxnSpPr/>
          <p:nvPr/>
        </p:nvCxnSpPr>
        <p:spPr>
          <a:xfrm>
            <a:off x="4820750" y="2666977"/>
            <a:ext cx="0" cy="427274"/>
          </a:xfrm>
          <a:prstGeom prst="line">
            <a:avLst/>
          </a:prstGeom>
          <a:ln w="38100">
            <a:solidFill>
              <a:srgbClr val="00B2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CA1C6E94-B8C8-442D-BB06-72B50D8D5AB8}"/>
              </a:ext>
            </a:extLst>
          </p:cNvPr>
          <p:cNvCxnSpPr/>
          <p:nvPr/>
        </p:nvCxnSpPr>
        <p:spPr>
          <a:xfrm>
            <a:off x="4820750" y="3419412"/>
            <a:ext cx="0" cy="427274"/>
          </a:xfrm>
          <a:prstGeom prst="line">
            <a:avLst/>
          </a:prstGeom>
          <a:ln w="38100">
            <a:solidFill>
              <a:srgbClr val="00B2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CA1C6E94-B8C8-442D-BB06-72B50D8D5AB8}"/>
              </a:ext>
            </a:extLst>
          </p:cNvPr>
          <p:cNvCxnSpPr/>
          <p:nvPr/>
        </p:nvCxnSpPr>
        <p:spPr>
          <a:xfrm>
            <a:off x="4820750" y="4150932"/>
            <a:ext cx="0" cy="427274"/>
          </a:xfrm>
          <a:prstGeom prst="line">
            <a:avLst/>
          </a:prstGeom>
          <a:ln w="38100">
            <a:solidFill>
              <a:srgbClr val="00B2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7896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8308033" y="1600200"/>
            <a:ext cx="3883967" cy="4326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Автоматизированная Система Мониторинга (АСМ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7EEB2-51B9-4004-9C9F-97BB25D4343E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892215" y="1261084"/>
            <a:ext cx="5905917" cy="164884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ru-RU" dirty="0"/>
              <a:t>Построена на базе Государственной автоматизированной информационной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системы </a:t>
            </a:r>
            <a:r>
              <a:rPr lang="ru-RU" dirty="0"/>
              <a:t>экстренного реагирования на аварии (ГАИС «ЭРА-ГЛОНАСС»)</a:t>
            </a:r>
          </a:p>
          <a:p>
            <a:pPr>
              <a:lnSpc>
                <a:spcPct val="110000"/>
              </a:lnSpc>
            </a:pPr>
            <a:r>
              <a:rPr lang="ru-RU" dirty="0"/>
              <a:t>Высокие надежность, безопасность и скорость реагирования</a:t>
            </a:r>
          </a:p>
          <a:p>
            <a:pPr>
              <a:lnSpc>
                <a:spcPct val="110000"/>
              </a:lnSpc>
            </a:pPr>
            <a:r>
              <a:rPr lang="ru-RU" dirty="0"/>
              <a:t>Одновременное отслеживание более 2 млн. объектов</a:t>
            </a:r>
          </a:p>
          <a:p>
            <a:pPr>
              <a:lnSpc>
                <a:spcPct val="110000"/>
              </a:lnSpc>
            </a:pPr>
            <a:r>
              <a:rPr lang="ru-RU" dirty="0"/>
              <a:t>Подключение более 100 видов аппаратуры спутниковой навигации и </a:t>
            </a:r>
            <a:r>
              <a:rPr lang="ru-RU" dirty="0" err="1"/>
              <a:t>трекеров</a:t>
            </a:r>
            <a:endParaRPr lang="ru-RU" dirty="0"/>
          </a:p>
          <a:p>
            <a:pPr>
              <a:lnSpc>
                <a:spcPct val="110000"/>
              </a:lnSpc>
            </a:pPr>
            <a:r>
              <a:rPr lang="ru-RU" dirty="0"/>
              <a:t>Доступ к данным мониторинга через сеть Интернет</a:t>
            </a:r>
          </a:p>
          <a:p>
            <a:pPr>
              <a:lnSpc>
                <a:spcPct val="110000"/>
              </a:lnSpc>
            </a:pPr>
            <a:r>
              <a:rPr lang="ru-RU" dirty="0"/>
              <a:t>Выбор удобной картографической «подложки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892215" y="935336"/>
            <a:ext cx="6967704" cy="293607"/>
          </a:xfrm>
        </p:spPr>
        <p:txBody>
          <a:bodyPr/>
          <a:lstStyle/>
          <a:p>
            <a:r>
              <a:rPr lang="ru-RU" dirty="0">
                <a:solidFill>
                  <a:srgbClr val="51626F"/>
                </a:solidFill>
              </a:rPr>
              <a:t>АСМ. Общее </a:t>
            </a:r>
            <a:r>
              <a:rPr lang="ru-RU" dirty="0" smtClean="0">
                <a:solidFill>
                  <a:srgbClr val="51626F"/>
                </a:solidFill>
              </a:rPr>
              <a:t>описание</a:t>
            </a:r>
            <a:endParaRPr lang="ru-RU" dirty="0">
              <a:solidFill>
                <a:srgbClr val="51626F"/>
              </a:solidFill>
            </a:endParaRPr>
          </a:p>
        </p:txBody>
      </p:sp>
      <p:sp>
        <p:nvSpPr>
          <p:cNvPr id="22" name="Текст 3"/>
          <p:cNvSpPr txBox="1">
            <a:spLocks/>
          </p:cNvSpPr>
          <p:nvPr/>
        </p:nvSpPr>
        <p:spPr>
          <a:xfrm>
            <a:off x="892215" y="3454756"/>
            <a:ext cx="7401342" cy="297004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171446" indent="-171446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B2BD"/>
              </a:buClr>
              <a:buSzPct val="120000"/>
              <a:buFont typeface="Arial" panose="020B0604020202020204" pitchFamily="34" charset="0"/>
              <a:buChar char="•"/>
              <a:defRPr sz="1000" kern="1200">
                <a:solidFill>
                  <a:srgbClr val="51626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dirty="0"/>
              <a:t>Мониторинг объектов в режиме реального времени</a:t>
            </a:r>
          </a:p>
          <a:p>
            <a:pPr>
              <a:lnSpc>
                <a:spcPct val="110000"/>
              </a:lnSpc>
            </a:pPr>
            <a:r>
              <a:rPr lang="ru-RU" dirty="0"/>
              <a:t>Графическое и табличное представления данных</a:t>
            </a:r>
          </a:p>
          <a:p>
            <a:pPr>
              <a:lnSpc>
                <a:spcPct val="110000"/>
              </a:lnSpc>
            </a:pPr>
            <a:r>
              <a:rPr lang="ru-RU" dirty="0"/>
              <a:t>Прокладка маршрутов</a:t>
            </a:r>
          </a:p>
          <a:p>
            <a:pPr>
              <a:lnSpc>
                <a:spcPct val="110000"/>
              </a:lnSpc>
            </a:pPr>
            <a:r>
              <a:rPr lang="ru-RU" dirty="0"/>
              <a:t>Установление произвольных </a:t>
            </a:r>
            <a:r>
              <a:rPr lang="ru-RU" dirty="0" err="1"/>
              <a:t>геозон</a:t>
            </a:r>
            <a:r>
              <a:rPr lang="ru-RU" dirty="0"/>
              <a:t> контроля</a:t>
            </a:r>
          </a:p>
          <a:p>
            <a:pPr>
              <a:lnSpc>
                <a:spcPct val="110000"/>
              </a:lnSpc>
            </a:pPr>
            <a:r>
              <a:rPr lang="ru-RU" dirty="0"/>
              <a:t>Контроль скоростного режима</a:t>
            </a:r>
          </a:p>
          <a:p>
            <a:pPr>
              <a:lnSpc>
                <a:spcPct val="110000"/>
              </a:lnSpc>
            </a:pPr>
            <a:r>
              <a:rPr lang="ru-RU" dirty="0"/>
              <a:t>Работа с датчиками транспортного средства</a:t>
            </a:r>
          </a:p>
          <a:p>
            <a:pPr>
              <a:lnSpc>
                <a:spcPct val="110000"/>
              </a:lnSpc>
            </a:pPr>
            <a:r>
              <a:rPr lang="ru-RU" dirty="0"/>
              <a:t>Учет реального и нормативного расхода топлива</a:t>
            </a:r>
          </a:p>
          <a:p>
            <a:pPr>
              <a:lnSpc>
                <a:spcPct val="110000"/>
              </a:lnSpc>
            </a:pPr>
            <a:r>
              <a:rPr lang="ru-RU" dirty="0"/>
              <a:t>Уведомление по событию</a:t>
            </a:r>
          </a:p>
          <a:p>
            <a:pPr>
              <a:lnSpc>
                <a:spcPct val="110000"/>
              </a:lnSpc>
            </a:pPr>
            <a:r>
              <a:rPr lang="ru-RU" dirty="0"/>
              <a:t>Протоколирование и ведение журнала событий</a:t>
            </a:r>
          </a:p>
          <a:p>
            <a:pPr>
              <a:lnSpc>
                <a:spcPct val="110000"/>
              </a:lnSpc>
            </a:pPr>
            <a:r>
              <a:rPr lang="ru-RU" dirty="0"/>
              <a:t>Гибкий конфигуратор отчетов</a:t>
            </a:r>
          </a:p>
          <a:p>
            <a:pPr>
              <a:lnSpc>
                <a:spcPct val="110000"/>
              </a:lnSpc>
            </a:pPr>
            <a:r>
              <a:rPr lang="ru-RU" dirty="0"/>
              <a:t>Удобный интерфейс, ориентированный на отраслевые задачи</a:t>
            </a:r>
          </a:p>
          <a:p>
            <a:pPr>
              <a:lnSpc>
                <a:spcPct val="110000"/>
              </a:lnSpc>
            </a:pPr>
            <a:r>
              <a:rPr lang="ru-RU" dirty="0"/>
              <a:t>Мобильное приложение</a:t>
            </a:r>
          </a:p>
        </p:txBody>
      </p:sp>
      <p:sp>
        <p:nvSpPr>
          <p:cNvPr id="23" name="Текст 4"/>
          <p:cNvSpPr txBox="1">
            <a:spLocks/>
          </p:cNvSpPr>
          <p:nvPr/>
        </p:nvSpPr>
        <p:spPr>
          <a:xfrm>
            <a:off x="892215" y="3097602"/>
            <a:ext cx="6967704" cy="2936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just" defTabSz="914377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rgbClr val="00B2B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51626F"/>
                </a:solidFill>
              </a:rPr>
              <a:t>АСМ. Основные функциональные возможности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6685364" y="1324193"/>
            <a:ext cx="3281773" cy="2500544"/>
            <a:chOff x="4611544" y="1059582"/>
            <a:chExt cx="4496960" cy="3426454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11544" y="1059582"/>
              <a:ext cx="4496960" cy="3426454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90435" y="1241310"/>
              <a:ext cx="4146468" cy="2373600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6815914" y="4177381"/>
            <a:ext cx="3281773" cy="2093703"/>
            <a:chOff x="502386" y="1288398"/>
            <a:chExt cx="4501117" cy="2871618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386" y="1288398"/>
              <a:ext cx="3498609" cy="1690256"/>
            </a:xfrm>
            <a:prstGeom prst="rect">
              <a:avLst/>
            </a:prstGeom>
            <a:ln w="3175">
              <a:solidFill>
                <a:schemeClr val="accent1"/>
              </a:solidFill>
            </a:ln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4305" y="1865411"/>
              <a:ext cx="3645280" cy="1773947"/>
            </a:xfrm>
            <a:prstGeom prst="rect">
              <a:avLst/>
            </a:prstGeom>
            <a:ln w="3175">
              <a:solidFill>
                <a:schemeClr val="accent1"/>
              </a:solidFill>
            </a:ln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8922" y="2397927"/>
              <a:ext cx="3644581" cy="1762089"/>
            </a:xfrm>
            <a:prstGeom prst="rect">
              <a:avLst/>
            </a:prstGeom>
            <a:ln w="3175">
              <a:solidFill>
                <a:schemeClr val="accent1"/>
              </a:solidFill>
            </a:ln>
          </p:spPr>
        </p:pic>
      </p:grpSp>
      <p:grpSp>
        <p:nvGrpSpPr>
          <p:cNvPr id="13" name="Группа 12"/>
          <p:cNvGrpSpPr/>
          <p:nvPr/>
        </p:nvGrpSpPr>
        <p:grpSpPr>
          <a:xfrm>
            <a:off x="10839069" y="1842939"/>
            <a:ext cx="611549" cy="3724572"/>
            <a:chOff x="10820626" y="430328"/>
            <a:chExt cx="866503" cy="527734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832567" y="4024612"/>
              <a:ext cx="800000" cy="80000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820626" y="3141555"/>
              <a:ext cx="800000" cy="800000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820626" y="1354115"/>
              <a:ext cx="800000" cy="800000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820626" y="2258498"/>
              <a:ext cx="800000" cy="800000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820626" y="430328"/>
              <a:ext cx="800000" cy="800000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887129" y="4907669"/>
              <a:ext cx="800000" cy="8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60800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Информационная система автоматизированных медицинских осмотров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7EEB2-51B9-4004-9C9F-97BB25D4343E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7" name="Рисунок 6" descr="https://i.pinimg.com/736x/74/46/a1/7446a192bc20fac55097409cf97fb828.jpg">
            <a:extLst>
              <a:ext uri="{FF2B5EF4-FFF2-40B4-BE49-F238E27FC236}">
                <a16:creationId xmlns:a16="http://schemas.microsoft.com/office/drawing/2014/main" xmlns="" id="{FEAE0687-4E81-45B0-9ECA-9139BB94A3E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860" y="3735419"/>
            <a:ext cx="1068259" cy="1095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51788DD-89A6-4AC1-A392-6571B734EE8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7949" y="3788287"/>
            <a:ext cx="2603835" cy="9902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80E6EA8-87C1-49D2-A103-0C6F22116A0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8516" y="2943692"/>
            <a:ext cx="529147" cy="46321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3A0BA84-ED27-4FB7-B01A-395E3C3C97A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6310" y="2943690"/>
            <a:ext cx="576000" cy="4632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376F12C-07A9-4DBF-90E8-CCF26EC45D2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6733" y="2943689"/>
            <a:ext cx="528000" cy="46321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154C8D5-7FE5-4A6E-9CB6-67131812C5CF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3709" y="2943689"/>
            <a:ext cx="528000" cy="46321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8AD03CB-DDAD-475D-B709-37C1D49459C5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3794" y="2937070"/>
            <a:ext cx="528000" cy="463216"/>
          </a:xfrm>
          <a:prstGeom prst="rect">
            <a:avLst/>
          </a:prstGeom>
        </p:spPr>
      </p:pic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C425A134-BAC2-4942-B5CF-1636C5C3A9E9}"/>
              </a:ext>
            </a:extLst>
          </p:cNvPr>
          <p:cNvCxnSpPr>
            <a:cxnSpLocks/>
          </p:cNvCxnSpPr>
          <p:nvPr/>
        </p:nvCxnSpPr>
        <p:spPr>
          <a:xfrm>
            <a:off x="2056858" y="3444535"/>
            <a:ext cx="287935" cy="373617"/>
          </a:xfrm>
          <a:prstGeom prst="straightConnector1">
            <a:avLst/>
          </a:prstGeom>
          <a:ln>
            <a:solidFill>
              <a:srgbClr val="5B9BD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79B4F13B-BC68-4772-9B06-50C3E65A0CB0}"/>
              </a:ext>
            </a:extLst>
          </p:cNvPr>
          <p:cNvCxnSpPr>
            <a:cxnSpLocks/>
          </p:cNvCxnSpPr>
          <p:nvPr/>
        </p:nvCxnSpPr>
        <p:spPr>
          <a:xfrm>
            <a:off x="2667357" y="3410035"/>
            <a:ext cx="0" cy="379767"/>
          </a:xfrm>
          <a:prstGeom prst="straightConnector1">
            <a:avLst/>
          </a:prstGeom>
          <a:ln>
            <a:solidFill>
              <a:srgbClr val="5B9BD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4739CAA3-4270-4EDA-B211-B0DD89668292}"/>
              </a:ext>
            </a:extLst>
          </p:cNvPr>
          <p:cNvCxnSpPr>
            <a:cxnSpLocks/>
          </p:cNvCxnSpPr>
          <p:nvPr/>
        </p:nvCxnSpPr>
        <p:spPr>
          <a:xfrm>
            <a:off x="3409866" y="3438387"/>
            <a:ext cx="0" cy="379767"/>
          </a:xfrm>
          <a:prstGeom prst="straightConnector1">
            <a:avLst/>
          </a:prstGeom>
          <a:ln>
            <a:solidFill>
              <a:srgbClr val="5B9BD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447A6431-1933-4F92-BEE1-417A2CD3D919}"/>
              </a:ext>
            </a:extLst>
          </p:cNvPr>
          <p:cNvCxnSpPr>
            <a:cxnSpLocks/>
          </p:cNvCxnSpPr>
          <p:nvPr/>
        </p:nvCxnSpPr>
        <p:spPr>
          <a:xfrm>
            <a:off x="4115120" y="3411456"/>
            <a:ext cx="0" cy="379767"/>
          </a:xfrm>
          <a:prstGeom prst="straightConnector1">
            <a:avLst/>
          </a:prstGeom>
          <a:ln>
            <a:solidFill>
              <a:srgbClr val="5B9BD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F9764885-746E-433C-A4FF-2FB2F43FB7D2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4549072" y="3400287"/>
            <a:ext cx="248723" cy="379765"/>
          </a:xfrm>
          <a:prstGeom prst="straightConnector1">
            <a:avLst/>
          </a:prstGeom>
          <a:ln>
            <a:solidFill>
              <a:srgbClr val="5B9BD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9BAA7C3-DAE7-4080-B778-1DE9D870A105}"/>
              </a:ext>
            </a:extLst>
          </p:cNvPr>
          <p:cNvSpPr txBox="1"/>
          <p:nvPr/>
        </p:nvSpPr>
        <p:spPr>
          <a:xfrm>
            <a:off x="515938" y="4756907"/>
            <a:ext cx="11866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Сотрудники предприятия</a:t>
            </a: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9F7C2EF-F110-40D8-8368-0F2A81F55AE4}"/>
              </a:ext>
            </a:extLst>
          </p:cNvPr>
          <p:cNvSpPr/>
          <p:nvPr/>
        </p:nvSpPr>
        <p:spPr>
          <a:xfrm>
            <a:off x="2282384" y="4726946"/>
            <a:ext cx="2603828" cy="1686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00"/>
              </a:spcAft>
            </a:pP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Функциональные свойства:</a:t>
            </a: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идентификация пользователя;</a:t>
            </a:r>
          </a:p>
          <a:p>
            <a:pPr>
              <a:lnSpc>
                <a:spcPct val="107000"/>
              </a:lnSpc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соматометрические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показатели;</a:t>
            </a:r>
          </a:p>
          <a:p>
            <a:pPr>
              <a:lnSpc>
                <a:spcPct val="107000"/>
              </a:lnSpc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общая термометрия;</a:t>
            </a:r>
          </a:p>
          <a:p>
            <a:pPr>
              <a:lnSpc>
                <a:spcPct val="107000"/>
              </a:lnSpc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давление и пульс;</a:t>
            </a:r>
          </a:p>
          <a:p>
            <a:pPr>
              <a:lnSpc>
                <a:spcPct val="107000"/>
              </a:lnSpc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тест на психомоторику;</a:t>
            </a:r>
          </a:p>
          <a:p>
            <a:pPr>
              <a:lnSpc>
                <a:spcPct val="107000"/>
              </a:lnSpc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анализ видимых кожных покровов;</a:t>
            </a:r>
          </a:p>
          <a:p>
            <a:pPr>
              <a:lnSpc>
                <a:spcPct val="107000"/>
              </a:lnSpc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алкоголь в выдыхаемом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воздухе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A187BE3E-CC74-4572-AC6E-3007E23CF26E}"/>
              </a:ext>
            </a:extLst>
          </p:cNvPr>
          <p:cNvCxnSpPr>
            <a:stCxn id="8" idx="3"/>
          </p:cNvCxnSpPr>
          <p:nvPr/>
        </p:nvCxnSpPr>
        <p:spPr>
          <a:xfrm>
            <a:off x="4711784" y="4283409"/>
            <a:ext cx="618635" cy="0"/>
          </a:xfrm>
          <a:prstGeom prst="straightConnector1">
            <a:avLst/>
          </a:prstGeom>
          <a:ln>
            <a:solidFill>
              <a:srgbClr val="5B9BD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xmlns="" id="{EF232419-E757-4871-8F49-44E1D5D48E80}"/>
              </a:ext>
            </a:extLst>
          </p:cNvPr>
          <p:cNvCxnSpPr/>
          <p:nvPr/>
        </p:nvCxnSpPr>
        <p:spPr>
          <a:xfrm>
            <a:off x="1614733" y="4283408"/>
            <a:ext cx="586091" cy="0"/>
          </a:xfrm>
          <a:prstGeom prst="straightConnector1">
            <a:avLst/>
          </a:prstGeom>
          <a:ln>
            <a:solidFill>
              <a:srgbClr val="5B9BD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xmlns="" id="{ABAB7D19-1F58-4739-8BD0-D31AF628A0FC}"/>
              </a:ext>
            </a:extLst>
          </p:cNvPr>
          <p:cNvCxnSpPr>
            <a:cxnSpLocks/>
          </p:cNvCxnSpPr>
          <p:nvPr/>
        </p:nvCxnSpPr>
        <p:spPr>
          <a:xfrm>
            <a:off x="8343289" y="4283408"/>
            <a:ext cx="617443" cy="0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9BDECC4B-0414-384C-8240-B6CD9E870968}"/>
              </a:ext>
            </a:extLst>
          </p:cNvPr>
          <p:cNvGrpSpPr/>
          <p:nvPr/>
        </p:nvGrpSpPr>
        <p:grpSpPr>
          <a:xfrm>
            <a:off x="5271193" y="3031581"/>
            <a:ext cx="3204701" cy="2796790"/>
            <a:chOff x="3810855" y="1882080"/>
            <a:chExt cx="2403526" cy="2097593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xmlns="" id="{043DBF71-AE4D-43A3-96E4-496A31078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10855" y="1882080"/>
              <a:ext cx="2403526" cy="1912927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498E1C63-5AD8-436E-B863-E712B9CCEBD4}"/>
                </a:ext>
              </a:extLst>
            </p:cNvPr>
            <p:cNvSpPr txBox="1"/>
            <p:nvPr/>
          </p:nvSpPr>
          <p:spPr>
            <a:xfrm>
              <a:off x="4268195" y="3795007"/>
              <a:ext cx="15973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АИС АО «ГЛОНАСС»</a:t>
              </a:r>
            </a:p>
          </p:txBody>
        </p:sp>
        <p:sp>
          <p:nvSpPr>
            <p:cNvPr id="40" name="AutoShape 2" descr="https://www.bubu.cx/wp-content/uploads/2019/11/scoring-autore.jpg">
              <a:extLst>
                <a:ext uri="{FF2B5EF4-FFF2-40B4-BE49-F238E27FC236}">
                  <a16:creationId xmlns:a16="http://schemas.microsoft.com/office/drawing/2014/main" xmlns="" id="{35C9CE97-F871-4BD2-A240-C6713CA9C9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19600" y="241935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1000"/>
            </a:p>
          </p:txBody>
        </p:sp>
        <p:sp>
          <p:nvSpPr>
            <p:cNvPr id="41" name="AutoShape 4" descr="https://www.bubu.cx/wp-content/uploads/2019/11/scoring-autore.jpg">
              <a:extLst>
                <a:ext uri="{FF2B5EF4-FFF2-40B4-BE49-F238E27FC236}">
                  <a16:creationId xmlns:a16="http://schemas.microsoft.com/office/drawing/2014/main" xmlns="" id="{691CC071-44C8-404A-85A5-43E4296241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72000" y="257175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1000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91A8EA24-54E4-AD40-B28B-F7893E34C03E}"/>
                </a:ext>
              </a:extLst>
            </p:cNvPr>
            <p:cNvSpPr/>
            <p:nvPr/>
          </p:nvSpPr>
          <p:spPr>
            <a:xfrm>
              <a:off x="4329385" y="2384452"/>
              <a:ext cx="90215" cy="4571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accent1"/>
                  </a:solidFill>
                </a:rPr>
                <a:t>2</a:t>
              </a:r>
              <a:endParaRPr lang="ru-RU" sz="10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43" name="Объект 2"/>
          <p:cNvSpPr txBox="1">
            <a:spLocks/>
          </p:cNvSpPr>
          <p:nvPr/>
        </p:nvSpPr>
        <p:spPr>
          <a:xfrm>
            <a:off x="9013342" y="3546156"/>
            <a:ext cx="2783546" cy="16227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000" kern="700" dirty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допуска распечатывается заключение о прохождении медосмотра, которое </a:t>
            </a:r>
            <a:r>
              <a:rPr lang="ru-RU" sz="1000" kern="700" dirty="0" smtClean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заносится</a:t>
            </a:r>
            <a:br>
              <a:rPr lang="ru-RU" sz="1000" kern="700" dirty="0" smtClean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kern="700" dirty="0" smtClean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000" kern="700" dirty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систему учета </a:t>
            </a:r>
            <a:r>
              <a:rPr lang="ru-RU" sz="1000" kern="700" dirty="0" smtClean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предприятия</a:t>
            </a:r>
            <a:endParaRPr lang="ru-RU" sz="1000" kern="700" dirty="0">
              <a:solidFill>
                <a:srgbClr val="5162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000" kern="700" dirty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не допуска </a:t>
            </a:r>
            <a:r>
              <a:rPr lang="mr-IN" sz="1000" kern="700" dirty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000" kern="700" dirty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электронную почту или по смс ответственному лицу предприятия приходит уведомление</a:t>
            </a:r>
          </a:p>
        </p:txBody>
      </p:sp>
      <p:sp>
        <p:nvSpPr>
          <p:cNvPr id="29" name="Текст 3"/>
          <p:cNvSpPr txBox="1">
            <a:spLocks/>
          </p:cNvSpPr>
          <p:nvPr/>
        </p:nvSpPr>
        <p:spPr>
          <a:xfrm>
            <a:off x="703169" y="1235243"/>
            <a:ext cx="11052135" cy="13167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171446" indent="-171446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B2BD"/>
              </a:buClr>
              <a:buSzPct val="120000"/>
              <a:buFont typeface="Arial" panose="020B0604020202020204" pitchFamily="34" charset="0"/>
              <a:buChar char="•"/>
              <a:defRPr sz="1000" kern="1200">
                <a:solidFill>
                  <a:srgbClr val="51626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1100" dirty="0"/>
              <a:t>Развивать систему сплошного непрерывного скрининга состояния здоровья сотрудников предприятия;</a:t>
            </a:r>
          </a:p>
          <a:p>
            <a:pPr>
              <a:lnSpc>
                <a:spcPct val="110000"/>
              </a:lnSpc>
            </a:pPr>
            <a:r>
              <a:rPr lang="ru-RU" sz="1100" dirty="0"/>
              <a:t>Обеспечивать сбор, хранение и обработку медицинских данных в цифровом виде;</a:t>
            </a:r>
          </a:p>
          <a:p>
            <a:pPr>
              <a:lnSpc>
                <a:spcPct val="110000"/>
              </a:lnSpc>
            </a:pPr>
            <a:r>
              <a:rPr lang="ru-RU" sz="1100" dirty="0"/>
              <a:t>Обеспечивать возможность внедрения автоматизированных методов диагностики заболеваний на основе удалённого анализа цифровых медицинских данных;</a:t>
            </a:r>
          </a:p>
          <a:p>
            <a:pPr>
              <a:lnSpc>
                <a:spcPct val="110000"/>
              </a:lnSpc>
            </a:pPr>
            <a:r>
              <a:rPr lang="ru-RU" sz="1100" dirty="0"/>
              <a:t>Реализовать механизм медицинского </a:t>
            </a:r>
            <a:r>
              <a:rPr lang="ru-RU" sz="1100" dirty="0" err="1"/>
              <a:t>скоринга</a:t>
            </a:r>
            <a:r>
              <a:rPr lang="ru-RU" sz="1100" dirty="0"/>
              <a:t>, основанного на системе оценки персональных медицинских данных в историческом разрезе</a:t>
            </a:r>
          </a:p>
          <a:p>
            <a:pPr>
              <a:lnSpc>
                <a:spcPct val="110000"/>
              </a:lnSpc>
            </a:pPr>
            <a:r>
              <a:rPr lang="ru-RU" sz="1100" dirty="0"/>
              <a:t>Обеспечить </a:t>
            </a:r>
            <a:r>
              <a:rPr lang="ru-RU" sz="1100" dirty="0" err="1"/>
              <a:t>недоступ</a:t>
            </a:r>
            <a:r>
              <a:rPr lang="ru-RU" sz="1100" dirty="0"/>
              <a:t> на предприятие/объект повышенной опасности сотрудника в болезненном состоянии или опьянении </a:t>
            </a:r>
          </a:p>
        </p:txBody>
      </p:sp>
      <p:sp>
        <p:nvSpPr>
          <p:cNvPr id="30" name="Текст 4"/>
          <p:cNvSpPr txBox="1">
            <a:spLocks/>
          </p:cNvSpPr>
          <p:nvPr/>
        </p:nvSpPr>
        <p:spPr>
          <a:xfrm>
            <a:off x="703169" y="921311"/>
            <a:ext cx="8366085" cy="3139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just" defTabSz="914377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rgbClr val="00B2B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51626F"/>
                </a:solidFill>
              </a:rPr>
              <a:t>Применение информационной системы автоматизированных медицинских осмотров позволяет:</a:t>
            </a:r>
          </a:p>
        </p:txBody>
      </p:sp>
    </p:spTree>
    <p:extLst>
      <p:ext uri="{BB962C8B-B14F-4D97-AF65-F5344CB8AC3E}">
        <p14:creationId xmlns:p14="http://schemas.microsoft.com/office/powerpoint/2010/main" xmlns="" val="211014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Qcln334UOLqd1FbvJ36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Qcln334UOLqd1FbvJ36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Qcln334UOLqd1FbvJ36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Qcln334UOLqd1FbvJ36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Qcln334UOLqd1FbvJ36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Qcln334UOLqd1FbvJ36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Qcln334UOLqd1FbvJ36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Qcln334UOLqd1FbvJ36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Qcln334UOLqd1FbvJ36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Qcln334UOLqd1FbvJ36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Qcln334UOLqd1FbvJ36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Qcln334UOLqd1FbvJ36A"/>
</p:tagLst>
</file>

<file path=ppt/theme/theme1.xml><?xml version="1.0" encoding="utf-8"?>
<a:theme xmlns:a="http://schemas.openxmlformats.org/drawingml/2006/main" name="АО ГЛОНАСС">
  <a:themeElements>
    <a:clrScheme name="Глонасс">
      <a:dk1>
        <a:sysClr val="windowText" lastClr="000000"/>
      </a:dk1>
      <a:lt1>
        <a:sysClr val="window" lastClr="FFFFFF"/>
      </a:lt1>
      <a:dk2>
        <a:srgbClr val="50C0CA"/>
      </a:dk2>
      <a:lt2>
        <a:srgbClr val="51626F"/>
      </a:lt2>
      <a:accent1>
        <a:srgbClr val="00B2BD"/>
      </a:accent1>
      <a:accent2>
        <a:srgbClr val="51626F"/>
      </a:accent2>
      <a:accent3>
        <a:srgbClr val="4ECCB1"/>
      </a:accent3>
      <a:accent4>
        <a:srgbClr val="555B7C"/>
      </a:accent4>
      <a:accent5>
        <a:srgbClr val="D4D6DA"/>
      </a:accent5>
      <a:accent6>
        <a:srgbClr val="2D2D2D"/>
      </a:accent6>
      <a:hlink>
        <a:srgbClr val="95E0D0"/>
      </a:hlink>
      <a:folHlink>
        <a:srgbClr val="44546A"/>
      </a:folHlink>
    </a:clrScheme>
    <a:fontScheme name="Глонасс">
      <a:majorFont>
        <a:latin typeface="Proxima Nova Th"/>
        <a:ea typeface=""/>
        <a:cs typeface=""/>
      </a:majorFont>
      <a:minorFont>
        <a:latin typeface="Proxima Nova Rg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18934</TotalTime>
  <Words>1040</Words>
  <Application>Microsoft Office PowerPoint</Application>
  <PresentationFormat>Произвольный</PresentationFormat>
  <Paragraphs>215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АО ГЛОНАСС</vt:lpstr>
      <vt:lpstr>Предложения АО «ГЛОНАСС»  в сфере пассажирских перевозок</vt:lpstr>
      <vt:lpstr>О компании</vt:lpstr>
      <vt:lpstr>Сеть развернута на всей территории Российской Федерации</vt:lpstr>
      <vt:lpstr>Промышленный озонатор для пассажирского транспорта (возможности и рекомендации )</vt:lpstr>
      <vt:lpstr>ГАИС «ЭРА-ГЛОНАСС» поддержана мировым автопромом</vt:lpstr>
      <vt:lpstr>Услуги АО «ГЛОНАСС»</vt:lpstr>
      <vt:lpstr>Основные направления сотрудничества</vt:lpstr>
      <vt:lpstr>Автоматизированная Система Мониторинга (АСМ)</vt:lpstr>
      <vt:lpstr>Информационная система автоматизированных медицинских осмотров</vt:lpstr>
      <vt:lpstr>Преимущества информационной системы автоматизированных медицинских осмотров</vt:lpstr>
      <vt:lpstr>Промышленный озонатор для пассажирского транспорта (применение и назначение)</vt:lpstr>
      <vt:lpstr>Промышленный озонатор для пассажирского транспорта (возможности и рекомендации )</vt:lpstr>
      <vt:lpstr>Промышленный озонатор для пассажирского транспорта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zhuko</dc:creator>
  <cp:lastModifiedBy>Юля</cp:lastModifiedBy>
  <cp:revision>664</cp:revision>
  <cp:lastPrinted>2019-08-26T13:10:32Z</cp:lastPrinted>
  <dcterms:created xsi:type="dcterms:W3CDTF">2018-10-25T06:35:22Z</dcterms:created>
  <dcterms:modified xsi:type="dcterms:W3CDTF">2020-07-02T10:33:59Z</dcterms:modified>
</cp:coreProperties>
</file>